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AF2"/>
    <a:srgbClr val="DBE6E5"/>
    <a:srgbClr val="BBE2ED"/>
    <a:srgbClr val="0C2361"/>
    <a:srgbClr val="22A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990" y="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D73F3-085B-A346-AF74-222AE02FB758}" type="datetimeFigureOut">
              <a:t>04/08/2016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06F8D-1B7B-FE42-B12B-16632FFFE233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90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06F8D-1B7B-FE42-B12B-16632FFFE233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19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06F8D-1B7B-FE42-B12B-16632FFFE233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19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06F8D-1B7B-FE42-B12B-16632FFFE233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19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F822-BB12-6C4A-9A60-0BA7E6350B5D}" type="datetimeFigureOut">
              <a:t>04/08/2016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B3F4-5356-0B4B-A7EA-9738BB3DCAF3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54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F822-BB12-6C4A-9A60-0BA7E6350B5D}" type="datetimeFigureOut">
              <a:t>04/08/2016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B3F4-5356-0B4B-A7EA-9738BB3DCAF3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22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F822-BB12-6C4A-9A60-0BA7E6350B5D}" type="datetimeFigureOut">
              <a:t>04/08/2016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B3F4-5356-0B4B-A7EA-9738BB3DCAF3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42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F822-BB12-6C4A-9A60-0BA7E6350B5D}" type="datetimeFigureOut">
              <a:t>04/08/2016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B3F4-5356-0B4B-A7EA-9738BB3DCAF3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2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F822-BB12-6C4A-9A60-0BA7E6350B5D}" type="datetimeFigureOut">
              <a:t>04/08/2016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B3F4-5356-0B4B-A7EA-9738BB3DCAF3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57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F822-BB12-6C4A-9A60-0BA7E6350B5D}" type="datetimeFigureOut">
              <a:t>04/08/2016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B3F4-5356-0B4B-A7EA-9738BB3DCAF3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55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F822-BB12-6C4A-9A60-0BA7E6350B5D}" type="datetimeFigureOut">
              <a:t>04/08/2016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B3F4-5356-0B4B-A7EA-9738BB3DCAF3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73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F822-BB12-6C4A-9A60-0BA7E6350B5D}" type="datetimeFigureOut">
              <a:t>04/08/2016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B3F4-5356-0B4B-A7EA-9738BB3DCAF3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6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F822-BB12-6C4A-9A60-0BA7E6350B5D}" type="datetimeFigureOut">
              <a:t>04/08/2016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B3F4-5356-0B4B-A7EA-9738BB3DCAF3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54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F822-BB12-6C4A-9A60-0BA7E6350B5D}" type="datetimeFigureOut">
              <a:t>04/08/2016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B3F4-5356-0B4B-A7EA-9738BB3DCAF3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F822-BB12-6C4A-9A60-0BA7E6350B5D}" type="datetimeFigureOut">
              <a:t>04/08/2016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B3F4-5356-0B4B-A7EA-9738BB3DCAF3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DF822-BB12-6C4A-9A60-0BA7E6350B5D}" type="datetimeFigureOut">
              <a:t>04/08/2016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CB3F4-5356-0B4B-A7EA-9738BB3DCAF3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4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300524" y="4590859"/>
            <a:ext cx="2728661" cy="33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414338" indent="-342900" eaLnBrk="0" hangingPunct="0">
              <a:tabLst>
                <a:tab pos="414338" algn="l"/>
                <a:tab pos="1328738" algn="l"/>
                <a:tab pos="2243138" algn="l"/>
                <a:tab pos="3157538" algn="l"/>
                <a:tab pos="4071938" algn="l"/>
                <a:tab pos="4986338" algn="l"/>
                <a:tab pos="5900738" algn="l"/>
                <a:tab pos="6815138" algn="l"/>
                <a:tab pos="7729538" algn="l"/>
                <a:tab pos="8643938" algn="l"/>
                <a:tab pos="9558338" algn="l"/>
                <a:tab pos="104727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414338" algn="l"/>
                <a:tab pos="1328738" algn="l"/>
                <a:tab pos="2243138" algn="l"/>
                <a:tab pos="3157538" algn="l"/>
                <a:tab pos="4071938" algn="l"/>
                <a:tab pos="4986338" algn="l"/>
                <a:tab pos="5900738" algn="l"/>
                <a:tab pos="6815138" algn="l"/>
                <a:tab pos="7729538" algn="l"/>
                <a:tab pos="8643938" algn="l"/>
                <a:tab pos="9558338" algn="l"/>
                <a:tab pos="104727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414338" algn="l"/>
                <a:tab pos="1328738" algn="l"/>
                <a:tab pos="2243138" algn="l"/>
                <a:tab pos="3157538" algn="l"/>
                <a:tab pos="4071938" algn="l"/>
                <a:tab pos="4986338" algn="l"/>
                <a:tab pos="5900738" algn="l"/>
                <a:tab pos="6815138" algn="l"/>
                <a:tab pos="7729538" algn="l"/>
                <a:tab pos="8643938" algn="l"/>
                <a:tab pos="9558338" algn="l"/>
                <a:tab pos="104727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414338" algn="l"/>
                <a:tab pos="1328738" algn="l"/>
                <a:tab pos="2243138" algn="l"/>
                <a:tab pos="3157538" algn="l"/>
                <a:tab pos="4071938" algn="l"/>
                <a:tab pos="4986338" algn="l"/>
                <a:tab pos="5900738" algn="l"/>
                <a:tab pos="6815138" algn="l"/>
                <a:tab pos="7729538" algn="l"/>
                <a:tab pos="8643938" algn="l"/>
                <a:tab pos="9558338" algn="l"/>
                <a:tab pos="104727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414338" algn="l"/>
                <a:tab pos="1328738" algn="l"/>
                <a:tab pos="2243138" algn="l"/>
                <a:tab pos="3157538" algn="l"/>
                <a:tab pos="4071938" algn="l"/>
                <a:tab pos="4986338" algn="l"/>
                <a:tab pos="5900738" algn="l"/>
                <a:tab pos="6815138" algn="l"/>
                <a:tab pos="7729538" algn="l"/>
                <a:tab pos="8643938" algn="l"/>
                <a:tab pos="9558338" algn="l"/>
                <a:tab pos="104727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14338" algn="l"/>
                <a:tab pos="1328738" algn="l"/>
                <a:tab pos="2243138" algn="l"/>
                <a:tab pos="3157538" algn="l"/>
                <a:tab pos="4071938" algn="l"/>
                <a:tab pos="4986338" algn="l"/>
                <a:tab pos="5900738" algn="l"/>
                <a:tab pos="6815138" algn="l"/>
                <a:tab pos="7729538" algn="l"/>
                <a:tab pos="8643938" algn="l"/>
                <a:tab pos="9558338" algn="l"/>
                <a:tab pos="104727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14338" algn="l"/>
                <a:tab pos="1328738" algn="l"/>
                <a:tab pos="2243138" algn="l"/>
                <a:tab pos="3157538" algn="l"/>
                <a:tab pos="4071938" algn="l"/>
                <a:tab pos="4986338" algn="l"/>
                <a:tab pos="5900738" algn="l"/>
                <a:tab pos="6815138" algn="l"/>
                <a:tab pos="7729538" algn="l"/>
                <a:tab pos="8643938" algn="l"/>
                <a:tab pos="9558338" algn="l"/>
                <a:tab pos="104727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14338" algn="l"/>
                <a:tab pos="1328738" algn="l"/>
                <a:tab pos="2243138" algn="l"/>
                <a:tab pos="3157538" algn="l"/>
                <a:tab pos="4071938" algn="l"/>
                <a:tab pos="4986338" algn="l"/>
                <a:tab pos="5900738" algn="l"/>
                <a:tab pos="6815138" algn="l"/>
                <a:tab pos="7729538" algn="l"/>
                <a:tab pos="8643938" algn="l"/>
                <a:tab pos="9558338" algn="l"/>
                <a:tab pos="104727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14338" algn="l"/>
                <a:tab pos="1328738" algn="l"/>
                <a:tab pos="2243138" algn="l"/>
                <a:tab pos="3157538" algn="l"/>
                <a:tab pos="4071938" algn="l"/>
                <a:tab pos="4986338" algn="l"/>
                <a:tab pos="5900738" algn="l"/>
                <a:tab pos="6815138" algn="l"/>
                <a:tab pos="7729538" algn="l"/>
                <a:tab pos="8643938" algn="l"/>
                <a:tab pos="9558338" algn="l"/>
                <a:tab pos="10472738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marL="71438" indent="0" eaLnBrk="1" hangingPunct="1">
              <a:spcBef>
                <a:spcPts val="600"/>
              </a:spcBef>
              <a:buClr>
                <a:schemeClr val="bg1"/>
              </a:buClr>
            </a:pPr>
            <a:r>
              <a:rPr lang="en-US" sz="1200" dirty="0" smtClean="0">
                <a:latin typeface="+mn-lt"/>
              </a:rPr>
              <a:t>NOVEMBRE </a:t>
            </a:r>
            <a:r>
              <a:rPr lang="en-US" sz="1200" dirty="0">
                <a:latin typeface="+mn-lt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3835214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3338716"/>
            <a:ext cx="5466644" cy="2349031"/>
          </a:xfrm>
          <a:prstGeom prst="rect">
            <a:avLst/>
          </a:prstGeom>
          <a:solidFill>
            <a:srgbClr val="22ABE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2"/>
          <p:cNvSpPr txBox="1">
            <a:spLocks/>
          </p:cNvSpPr>
          <p:nvPr/>
        </p:nvSpPr>
        <p:spPr>
          <a:xfrm>
            <a:off x="385191" y="100061"/>
            <a:ext cx="4122621" cy="907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COMPAGAS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191" y="1859873"/>
            <a:ext cx="71689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8">
              <a:spcBef>
                <a:spcPts val="600"/>
              </a:spcBef>
              <a:buClr>
                <a:schemeClr val="bg1"/>
              </a:buClr>
            </a:pP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Compagnie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de </a:t>
            </a: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gaz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du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Paraná, </a:t>
            </a: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Compagas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est </a:t>
            </a: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l’entreprise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responsable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de </a:t>
            </a: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la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distribution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du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gaz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naturel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dans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le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Paraná, </a:t>
            </a: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assurant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ce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service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auprès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de </a:t>
            </a: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clients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des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secteurs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commerciaux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industriels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et </a:t>
            </a: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les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particuliers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4525" y="3842013"/>
            <a:ext cx="4271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8">
              <a:spcBef>
                <a:spcPts val="600"/>
              </a:spcBef>
              <a:buClr>
                <a:schemeClr val="bg1"/>
              </a:buClr>
            </a:pPr>
            <a:r>
              <a:rPr lang="pt-BR" dirty="0" err="1" smtClean="0">
                <a:solidFill>
                  <a:schemeClr val="bg1"/>
                </a:solidFill>
              </a:rPr>
              <a:t>C’est</a:t>
            </a:r>
            <a:r>
              <a:rPr lang="pt-BR" dirty="0" smtClean="0">
                <a:solidFill>
                  <a:schemeClr val="bg1"/>
                </a:solidFill>
              </a:rPr>
              <a:t> une </a:t>
            </a:r>
            <a:r>
              <a:rPr lang="pt-BR" dirty="0" err="1" smtClean="0">
                <a:solidFill>
                  <a:schemeClr val="bg1"/>
                </a:solidFill>
              </a:rPr>
              <a:t>entreprise</a:t>
            </a:r>
            <a:r>
              <a:rPr lang="pt-BR" dirty="0" smtClean="0">
                <a:solidFill>
                  <a:schemeClr val="bg1"/>
                </a:solidFill>
              </a:rPr>
              <a:t> d’</a:t>
            </a:r>
            <a:r>
              <a:rPr lang="pt-BR" dirty="0" err="1" smtClean="0">
                <a:solidFill>
                  <a:schemeClr val="bg1"/>
                </a:solidFill>
              </a:rPr>
              <a:t>économie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mixte</a:t>
            </a:r>
            <a:r>
              <a:rPr lang="pt-BR" dirty="0" smtClean="0">
                <a:solidFill>
                  <a:schemeClr val="bg1"/>
                </a:solidFill>
              </a:rPr>
              <a:t>, </a:t>
            </a:r>
            <a:r>
              <a:rPr lang="pt-BR" dirty="0" err="1" smtClean="0">
                <a:solidFill>
                  <a:schemeClr val="bg1"/>
                </a:solidFill>
              </a:rPr>
              <a:t>ayant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comme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actionnaire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la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compagnie</a:t>
            </a:r>
            <a:r>
              <a:rPr lang="pt-BR" dirty="0" smtClean="0">
                <a:solidFill>
                  <a:schemeClr val="bg1"/>
                </a:solidFill>
              </a:rPr>
              <a:t> d’</a:t>
            </a:r>
            <a:r>
              <a:rPr lang="pt-BR" dirty="0" err="1" smtClean="0">
                <a:solidFill>
                  <a:schemeClr val="bg1"/>
                </a:solidFill>
              </a:rPr>
              <a:t>énergie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du</a:t>
            </a:r>
            <a:r>
              <a:rPr lang="pt-BR" dirty="0" smtClean="0">
                <a:solidFill>
                  <a:schemeClr val="bg1"/>
                </a:solidFill>
              </a:rPr>
              <a:t> Paraná (Copel), </a:t>
            </a:r>
            <a:r>
              <a:rPr lang="pt-BR" dirty="0" err="1" smtClean="0">
                <a:solidFill>
                  <a:schemeClr val="bg1"/>
                </a:solidFill>
              </a:rPr>
              <a:t>Gaspetro</a:t>
            </a:r>
            <a:r>
              <a:rPr lang="pt-BR" dirty="0" smtClean="0">
                <a:solidFill>
                  <a:schemeClr val="bg1"/>
                </a:solidFill>
              </a:rPr>
              <a:t>, Mitsui </a:t>
            </a:r>
            <a:r>
              <a:rPr lang="pt-BR" dirty="0">
                <a:solidFill>
                  <a:schemeClr val="bg1"/>
                </a:solidFill>
              </a:rPr>
              <a:t>Gás </a:t>
            </a:r>
            <a:r>
              <a:rPr lang="pt-BR" dirty="0" smtClean="0">
                <a:solidFill>
                  <a:schemeClr val="bg1"/>
                </a:solidFill>
              </a:rPr>
              <a:t>et </a:t>
            </a:r>
            <a:r>
              <a:rPr lang="pt-BR" dirty="0">
                <a:solidFill>
                  <a:schemeClr val="bg1"/>
                </a:solidFill>
              </a:rPr>
              <a:t>Energia do Brasil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5466643" y="3340187"/>
            <a:ext cx="3255480" cy="234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40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85191" y="100061"/>
            <a:ext cx="4122621" cy="907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COMPAGAS</a:t>
            </a:r>
          </a:p>
          <a:p>
            <a:pPr algn="l">
              <a:lnSpc>
                <a:spcPct val="80000"/>
              </a:lnSpc>
            </a:pP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Communes </a:t>
            </a:r>
            <a:r>
              <a:rPr lang="en-JM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concernées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2685" y="1573216"/>
            <a:ext cx="7251173" cy="5114848"/>
            <a:chOff x="52560" y="1027081"/>
            <a:chExt cx="7705440" cy="5435280"/>
          </a:xfrm>
        </p:grpSpPr>
        <p:pic>
          <p:nvPicPr>
            <p:cNvPr id="9" name="Imagem 1"/>
            <p:cNvPicPr/>
            <p:nvPr/>
          </p:nvPicPr>
          <p:blipFill rotWithShape="1">
            <a:blip r:embed="rId2"/>
            <a:srcRect t="2140" r="30005" b="14042"/>
            <a:stretch/>
          </p:blipFill>
          <p:spPr>
            <a:xfrm>
              <a:off x="81000" y="1027081"/>
              <a:ext cx="7677000" cy="5435280"/>
            </a:xfrm>
            <a:prstGeom prst="rect">
              <a:avLst/>
            </a:prstGeom>
          </p:spPr>
        </p:pic>
        <p:sp>
          <p:nvSpPr>
            <p:cNvPr id="12" name="CustomShape 4"/>
            <p:cNvSpPr/>
            <p:nvPr/>
          </p:nvSpPr>
          <p:spPr>
            <a:xfrm>
              <a:off x="6127920" y="4932360"/>
              <a:ext cx="70920" cy="70920"/>
            </a:xfrm>
            <a:prstGeom prst="ellipse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/>
            </a:ln>
          </p:spPr>
        </p:sp>
        <p:sp>
          <p:nvSpPr>
            <p:cNvPr id="13" name="CustomShape 5"/>
            <p:cNvSpPr/>
            <p:nvPr/>
          </p:nvSpPr>
          <p:spPr>
            <a:xfrm>
              <a:off x="6060960" y="4772160"/>
              <a:ext cx="70920" cy="70920"/>
            </a:xfrm>
            <a:prstGeom prst="ellipse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/>
            </a:ln>
          </p:spPr>
        </p:sp>
        <p:sp>
          <p:nvSpPr>
            <p:cNvPr id="30" name="CustomShape 22"/>
            <p:cNvSpPr/>
            <p:nvPr/>
          </p:nvSpPr>
          <p:spPr>
            <a:xfrm>
              <a:off x="3851280" y="2259000"/>
              <a:ext cx="718920" cy="212040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pt-BR" sz="800" b="1">
                  <a:solidFill>
                    <a:srgbClr val="000000"/>
                  </a:solidFill>
                  <a:latin typeface="Calibri"/>
                </a:rPr>
                <a:t>LONDRINA</a:t>
              </a:r>
              <a:endParaRPr/>
            </a:p>
          </p:txBody>
        </p:sp>
        <p:sp>
          <p:nvSpPr>
            <p:cNvPr id="31" name="CustomShape 23"/>
            <p:cNvSpPr/>
            <p:nvPr/>
          </p:nvSpPr>
          <p:spPr>
            <a:xfrm>
              <a:off x="2843280" y="2124000"/>
              <a:ext cx="720360" cy="212040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pt-BR" sz="800" b="1">
                  <a:solidFill>
                    <a:srgbClr val="000000"/>
                  </a:solidFill>
                  <a:latin typeface="Calibri"/>
                </a:rPr>
                <a:t>MARINGÁ</a:t>
              </a:r>
              <a:endParaRPr/>
            </a:p>
          </p:txBody>
        </p:sp>
        <p:sp>
          <p:nvSpPr>
            <p:cNvPr id="32" name="CustomShape 24"/>
            <p:cNvSpPr/>
            <p:nvPr/>
          </p:nvSpPr>
          <p:spPr>
            <a:xfrm>
              <a:off x="3524400" y="1954080"/>
              <a:ext cx="720360" cy="212040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pt-BR" sz="800" b="1">
                  <a:solidFill>
                    <a:srgbClr val="000000"/>
                  </a:solidFill>
                  <a:latin typeface="Calibri"/>
                </a:rPr>
                <a:t>ROLÂNDIA</a:t>
              </a:r>
              <a:endParaRPr/>
            </a:p>
          </p:txBody>
        </p:sp>
        <p:sp>
          <p:nvSpPr>
            <p:cNvPr id="33" name="CustomShape 25"/>
            <p:cNvSpPr/>
            <p:nvPr/>
          </p:nvSpPr>
          <p:spPr>
            <a:xfrm>
              <a:off x="3367080" y="4573440"/>
              <a:ext cx="901440" cy="212040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pt-BR" sz="800" b="1">
                  <a:solidFill>
                    <a:srgbClr val="000000"/>
                  </a:solidFill>
                  <a:latin typeface="Calibri"/>
                </a:rPr>
                <a:t>GUARAPUAVA</a:t>
              </a:r>
              <a:endParaRPr/>
            </a:p>
          </p:txBody>
        </p:sp>
        <p:sp>
          <p:nvSpPr>
            <p:cNvPr id="34" name="CustomShape 26"/>
            <p:cNvSpPr/>
            <p:nvPr/>
          </p:nvSpPr>
          <p:spPr>
            <a:xfrm>
              <a:off x="52560" y="4737240"/>
              <a:ext cx="809280" cy="333720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pt-BR" sz="800" b="1">
                  <a:solidFill>
                    <a:srgbClr val="000000"/>
                  </a:solidFill>
                  <a:latin typeface="Calibri"/>
                </a:rPr>
                <a:t>FOZ DO IGUAÇÚ</a:t>
              </a:r>
              <a:endParaRPr/>
            </a:p>
          </p:txBody>
        </p:sp>
        <p:sp>
          <p:nvSpPr>
            <p:cNvPr id="35" name="CustomShape 27"/>
            <p:cNvSpPr/>
            <p:nvPr/>
          </p:nvSpPr>
          <p:spPr>
            <a:xfrm>
              <a:off x="1349280" y="4175280"/>
              <a:ext cx="809280" cy="212040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pt-BR" sz="800" b="1">
                  <a:solidFill>
                    <a:srgbClr val="000000"/>
                  </a:solidFill>
                  <a:latin typeface="Calibri"/>
                </a:rPr>
                <a:t>CASCAVEL</a:t>
              </a:r>
              <a:endParaRPr/>
            </a:p>
          </p:txBody>
        </p:sp>
        <p:sp>
          <p:nvSpPr>
            <p:cNvPr id="36" name="CustomShape 28"/>
            <p:cNvSpPr/>
            <p:nvPr/>
          </p:nvSpPr>
          <p:spPr>
            <a:xfrm>
              <a:off x="5430960" y="3941640"/>
              <a:ext cx="809280" cy="212040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pt-BR" sz="800" b="1">
                  <a:solidFill>
                    <a:srgbClr val="000000"/>
                  </a:solidFill>
                  <a:latin typeface="Calibri"/>
                </a:rPr>
                <a:t>CASTRO</a:t>
              </a:r>
              <a:endParaRPr/>
            </a:p>
          </p:txBody>
        </p:sp>
        <p:sp>
          <p:nvSpPr>
            <p:cNvPr id="37" name="CustomShape 29"/>
            <p:cNvSpPr/>
            <p:nvPr/>
          </p:nvSpPr>
          <p:spPr>
            <a:xfrm>
              <a:off x="4981680" y="4317840"/>
              <a:ext cx="896400" cy="212040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pt-BR" sz="800" b="1">
                  <a:solidFill>
                    <a:srgbClr val="000000"/>
                  </a:solidFill>
                  <a:latin typeface="Calibri"/>
                </a:rPr>
                <a:t>PONTA GROSSA</a:t>
              </a:r>
              <a:endParaRPr/>
            </a:p>
          </p:txBody>
        </p:sp>
        <p:sp>
          <p:nvSpPr>
            <p:cNvPr id="38" name="CustomShape 30"/>
            <p:cNvSpPr/>
            <p:nvPr/>
          </p:nvSpPr>
          <p:spPr>
            <a:xfrm>
              <a:off x="4537080" y="5229360"/>
              <a:ext cx="898200" cy="333720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pt-BR" sz="800" b="1">
                  <a:solidFill>
                    <a:srgbClr val="000000"/>
                  </a:solidFill>
                  <a:latin typeface="Calibri"/>
                </a:rPr>
                <a:t>SÃO MATEUS DO SUL</a:t>
              </a:r>
              <a:endParaRPr/>
            </a:p>
          </p:txBody>
        </p:sp>
        <p:sp>
          <p:nvSpPr>
            <p:cNvPr id="39" name="CustomShape 31"/>
            <p:cNvSpPr/>
            <p:nvPr/>
          </p:nvSpPr>
          <p:spPr>
            <a:xfrm>
              <a:off x="5133960" y="5013360"/>
              <a:ext cx="898200" cy="212040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pt-BR" sz="800" b="1">
                  <a:solidFill>
                    <a:srgbClr val="000000"/>
                  </a:solidFill>
                  <a:latin typeface="Calibri"/>
                </a:rPr>
                <a:t>LAPA</a:t>
              </a:r>
              <a:endParaRPr/>
            </a:p>
          </p:txBody>
        </p:sp>
        <p:sp>
          <p:nvSpPr>
            <p:cNvPr id="40" name="CustomShape 32"/>
            <p:cNvSpPr/>
            <p:nvPr/>
          </p:nvSpPr>
          <p:spPr>
            <a:xfrm>
              <a:off x="6686640" y="4824360"/>
              <a:ext cx="898200" cy="212040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pt-BR" sz="800" b="1">
                  <a:solidFill>
                    <a:srgbClr val="000000"/>
                  </a:solidFill>
                  <a:latin typeface="Calibri"/>
                </a:rPr>
                <a:t>PARANAGUÁ</a:t>
              </a:r>
              <a:endParaRPr/>
            </a:p>
          </p:txBody>
        </p:sp>
        <p:sp>
          <p:nvSpPr>
            <p:cNvPr id="41" name="CustomShape 33"/>
            <p:cNvSpPr/>
            <p:nvPr/>
          </p:nvSpPr>
          <p:spPr>
            <a:xfrm>
              <a:off x="5880240" y="4761000"/>
              <a:ext cx="898200" cy="212040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pt-BR" sz="800" b="1">
                  <a:solidFill>
                    <a:srgbClr val="000000"/>
                  </a:solidFill>
                  <a:latin typeface="Calibri"/>
                </a:rPr>
                <a:t>CURITIBA</a:t>
              </a:r>
              <a:endParaRPr/>
            </a:p>
          </p:txBody>
        </p:sp>
        <p:sp>
          <p:nvSpPr>
            <p:cNvPr id="42" name="Line 34"/>
            <p:cNvSpPr/>
            <p:nvPr/>
          </p:nvSpPr>
          <p:spPr>
            <a:xfrm flipV="1">
              <a:off x="4044600" y="2093760"/>
              <a:ext cx="95400" cy="17280"/>
            </a:xfrm>
            <a:prstGeom prst="line">
              <a:avLst/>
            </a:prstGeom>
            <a:ln w="6480">
              <a:solidFill>
                <a:srgbClr val="FF0000"/>
              </a:solidFill>
              <a:miter/>
            </a:ln>
          </p:spPr>
        </p:sp>
        <p:sp>
          <p:nvSpPr>
            <p:cNvPr id="43" name="Line 35"/>
            <p:cNvSpPr/>
            <p:nvPr/>
          </p:nvSpPr>
          <p:spPr>
            <a:xfrm flipV="1">
              <a:off x="3860640" y="2101680"/>
              <a:ext cx="95400" cy="17280"/>
            </a:xfrm>
            <a:prstGeom prst="line">
              <a:avLst/>
            </a:prstGeom>
            <a:ln w="6480">
              <a:solidFill>
                <a:srgbClr val="000000"/>
              </a:solidFill>
              <a:custDash>
                <a:ds d="140000" sp="105000"/>
              </a:custDash>
              <a:miter/>
            </a:ln>
          </p:spPr>
        </p:sp>
      </p:grpSp>
      <p:grpSp>
        <p:nvGrpSpPr>
          <p:cNvPr id="60" name="Group 59"/>
          <p:cNvGrpSpPr/>
          <p:nvPr/>
        </p:nvGrpSpPr>
        <p:grpSpPr>
          <a:xfrm>
            <a:off x="7436025" y="2019575"/>
            <a:ext cx="1670186" cy="4723731"/>
            <a:chOff x="7373858" y="1563018"/>
            <a:chExt cx="1670186" cy="4723731"/>
          </a:xfrm>
        </p:grpSpPr>
        <p:sp>
          <p:nvSpPr>
            <p:cNvPr id="58" name="Rectangle 57"/>
            <p:cNvSpPr/>
            <p:nvPr/>
          </p:nvSpPr>
          <p:spPr>
            <a:xfrm>
              <a:off x="7373858" y="4715510"/>
              <a:ext cx="16701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52000"/>
              <a:r>
                <a:rPr lang="pt-BR" sz="900" b="1" i="1" dirty="0" err="1" smtClean="0">
                  <a:solidFill>
                    <a:srgbClr val="404040"/>
                  </a:solidFill>
                </a:rPr>
                <a:t>Communes</a:t>
              </a:r>
              <a:r>
                <a:rPr lang="pt-BR" sz="900" b="1" i="1" dirty="0" smtClean="0">
                  <a:solidFill>
                    <a:srgbClr val="404040"/>
                  </a:solidFill>
                </a:rPr>
                <a:t> </a:t>
              </a:r>
              <a:r>
                <a:rPr lang="pt-BR" sz="900" b="1" i="1" dirty="0" err="1" smtClean="0">
                  <a:solidFill>
                    <a:srgbClr val="404040"/>
                  </a:solidFill>
                </a:rPr>
                <a:t>concernées</a:t>
              </a:r>
              <a:r>
                <a:rPr lang="pt-BR" sz="900" b="1" i="1" dirty="0" smtClean="0">
                  <a:solidFill>
                    <a:srgbClr val="404040"/>
                  </a:solidFill>
                </a:rPr>
                <a:t> par </a:t>
              </a:r>
              <a:r>
                <a:rPr lang="pt-BR" sz="900" b="1" i="1" dirty="0">
                  <a:solidFill>
                    <a:srgbClr val="404040"/>
                  </a:solidFill>
                </a:rPr>
                <a:t>GNC:</a:t>
              </a:r>
              <a:endParaRPr lang="pt-BR" sz="900" dirty="0">
                <a:solidFill>
                  <a:srgbClr val="404040"/>
                </a:solidFill>
              </a:endParaRPr>
            </a:p>
            <a:p>
              <a:r>
                <a:rPr lang="pt-BR" sz="900" i="1" dirty="0">
                  <a:solidFill>
                    <a:srgbClr val="404040"/>
                  </a:solidFill>
                </a:rPr>
                <a:t>Paranaguá, Castro e </a:t>
              </a:r>
              <a:br>
                <a:rPr lang="pt-BR" sz="900" i="1" dirty="0">
                  <a:solidFill>
                    <a:srgbClr val="404040"/>
                  </a:solidFill>
                </a:rPr>
              </a:br>
              <a:r>
                <a:rPr lang="pt-BR" sz="900" i="1" dirty="0">
                  <a:solidFill>
                    <a:srgbClr val="404040"/>
                  </a:solidFill>
                </a:rPr>
                <a:t>São Mateus do Sul</a:t>
              </a:r>
              <a:endParaRPr lang="en-US" sz="9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373858" y="3434573"/>
              <a:ext cx="167018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52000"/>
              <a:r>
                <a:rPr lang="pt-BR" sz="900" b="1" i="1" dirty="0" err="1" smtClean="0">
                  <a:solidFill>
                    <a:srgbClr val="404040"/>
                  </a:solidFill>
                </a:rPr>
                <a:t>Communes</a:t>
              </a:r>
              <a:r>
                <a:rPr lang="pt-BR" sz="900" b="1" i="1" dirty="0" smtClean="0">
                  <a:solidFill>
                    <a:srgbClr val="404040"/>
                  </a:solidFill>
                </a:rPr>
                <a:t> </a:t>
              </a:r>
              <a:r>
                <a:rPr lang="pt-BR" sz="900" b="1" i="1" dirty="0" err="1" smtClean="0">
                  <a:solidFill>
                    <a:srgbClr val="404040"/>
                  </a:solidFill>
                </a:rPr>
                <a:t>concernées</a:t>
              </a:r>
              <a:r>
                <a:rPr lang="pt-BR" sz="900" b="1" i="1" dirty="0" smtClean="0">
                  <a:solidFill>
                    <a:srgbClr val="404040"/>
                  </a:solidFill>
                </a:rPr>
                <a:t> :</a:t>
              </a:r>
            </a:p>
            <a:p>
              <a:pPr marL="252000"/>
              <a:endParaRPr lang="pt-BR" sz="900" dirty="0">
                <a:solidFill>
                  <a:srgbClr val="404040"/>
                </a:solidFill>
              </a:endParaRPr>
            </a:p>
            <a:p>
              <a:r>
                <a:rPr lang="pt-BR" sz="900" i="1" dirty="0">
                  <a:solidFill>
                    <a:srgbClr val="404040"/>
                  </a:solidFill>
                </a:rPr>
                <a:t>Araucária, Curitiba, Campo Largo, Balsa Nova, Palmeira, Ponta Grossa, São José dos Pinhais, Colombo, Quatro Barras, Fazenda Rio Grande, Pinhais, Cambé e Londrina</a:t>
              </a:r>
            </a:p>
          </p:txBody>
        </p:sp>
        <p:sp>
          <p:nvSpPr>
            <p:cNvPr id="17" name="CustomShape 9"/>
            <p:cNvSpPr/>
            <p:nvPr/>
          </p:nvSpPr>
          <p:spPr>
            <a:xfrm>
              <a:off x="7502164" y="1634811"/>
              <a:ext cx="107640" cy="107640"/>
            </a:xfrm>
            <a:prstGeom prst="ellipse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/>
            </a:ln>
          </p:spPr>
        </p:sp>
        <p:grpSp>
          <p:nvGrpSpPr>
            <p:cNvPr id="55" name="Group 54"/>
            <p:cNvGrpSpPr/>
            <p:nvPr/>
          </p:nvGrpSpPr>
          <p:grpSpPr>
            <a:xfrm>
              <a:off x="7465444" y="1984109"/>
              <a:ext cx="183960" cy="1258232"/>
              <a:chOff x="7491904" y="1984109"/>
              <a:chExt cx="183960" cy="1258232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7491904" y="2792244"/>
                <a:ext cx="183960" cy="178920"/>
                <a:chOff x="7491904" y="2792244"/>
                <a:chExt cx="183960" cy="178920"/>
              </a:xfrm>
            </p:grpSpPr>
            <p:sp>
              <p:nvSpPr>
                <p:cNvPr id="18" name="CustomShape 10"/>
                <p:cNvSpPr/>
                <p:nvPr/>
              </p:nvSpPr>
              <p:spPr>
                <a:xfrm>
                  <a:off x="7495144" y="2792244"/>
                  <a:ext cx="180720" cy="178920"/>
                </a:xfrm>
                <a:prstGeom prst="rect">
                  <a:avLst/>
                </a:prstGeom>
                <a:solidFill>
                  <a:srgbClr val="FFFFFF"/>
                </a:solidFill>
                <a:ln w="9525" cmpd="sng">
                  <a:solidFill>
                    <a:schemeClr val="bg1">
                      <a:lumMod val="65000"/>
                    </a:schemeClr>
                  </a:solidFill>
                  <a:miter/>
                </a:ln>
              </p:spPr>
            </p:sp>
            <p:sp>
              <p:nvSpPr>
                <p:cNvPr id="19" name="Line 11"/>
                <p:cNvSpPr/>
                <p:nvPr/>
              </p:nvSpPr>
              <p:spPr>
                <a:xfrm flipV="1">
                  <a:off x="7491904" y="2792244"/>
                  <a:ext cx="183960" cy="178920"/>
                </a:xfrm>
                <a:prstGeom prst="line">
                  <a:avLst/>
                </a:prstGeom>
                <a:ln w="12700" cmpd="sng">
                  <a:solidFill>
                    <a:srgbClr val="E650B4"/>
                  </a:solidFill>
                  <a:miter/>
                </a:ln>
              </p:spPr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7493524" y="2253488"/>
                <a:ext cx="180720" cy="178920"/>
                <a:chOff x="7493524" y="2253488"/>
                <a:chExt cx="180720" cy="178920"/>
              </a:xfrm>
            </p:grpSpPr>
            <p:sp>
              <p:nvSpPr>
                <p:cNvPr id="20" name="CustomShape 12"/>
                <p:cNvSpPr/>
                <p:nvPr/>
              </p:nvSpPr>
              <p:spPr>
                <a:xfrm>
                  <a:off x="7495324" y="2253488"/>
                  <a:ext cx="178920" cy="178920"/>
                </a:xfrm>
                <a:prstGeom prst="rect">
                  <a:avLst/>
                </a:prstGeom>
                <a:solidFill>
                  <a:srgbClr val="FFFFFF"/>
                </a:solidFill>
                <a:ln w="9525" cmpd="sng">
                  <a:solidFill>
                    <a:schemeClr val="bg1">
                      <a:lumMod val="65000"/>
                    </a:schemeClr>
                  </a:solidFill>
                  <a:miter/>
                </a:ln>
              </p:spPr>
            </p:sp>
            <p:sp>
              <p:nvSpPr>
                <p:cNvPr id="21" name="Line 13"/>
                <p:cNvSpPr/>
                <p:nvPr/>
              </p:nvSpPr>
              <p:spPr>
                <a:xfrm flipV="1">
                  <a:off x="7493524" y="2253488"/>
                  <a:ext cx="180720" cy="178920"/>
                </a:xfrm>
                <a:prstGeom prst="line">
                  <a:avLst/>
                </a:prstGeom>
                <a:ln w="12700" cmpd="sng">
                  <a:solidFill>
                    <a:srgbClr val="FF0000"/>
                  </a:solidFill>
                  <a:miter/>
                </a:ln>
              </p:spPr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7491904" y="2522866"/>
                <a:ext cx="183960" cy="178920"/>
                <a:chOff x="7491904" y="2522866"/>
                <a:chExt cx="183960" cy="178920"/>
              </a:xfrm>
            </p:grpSpPr>
            <p:sp>
              <p:nvSpPr>
                <p:cNvPr id="22" name="CustomShape 14"/>
                <p:cNvSpPr/>
                <p:nvPr/>
              </p:nvSpPr>
              <p:spPr>
                <a:xfrm>
                  <a:off x="7495144" y="2522866"/>
                  <a:ext cx="180720" cy="178920"/>
                </a:xfrm>
                <a:prstGeom prst="rect">
                  <a:avLst/>
                </a:prstGeom>
                <a:solidFill>
                  <a:srgbClr val="FFFFFF"/>
                </a:solidFill>
                <a:ln w="9525" cmpd="sng">
                  <a:solidFill>
                    <a:schemeClr val="bg1">
                      <a:lumMod val="65000"/>
                    </a:schemeClr>
                  </a:solidFill>
                  <a:miter/>
                </a:ln>
              </p:spPr>
            </p:sp>
            <p:sp>
              <p:nvSpPr>
                <p:cNvPr id="23" name="Line 15"/>
                <p:cNvSpPr/>
                <p:nvPr/>
              </p:nvSpPr>
              <p:spPr>
                <a:xfrm flipV="1">
                  <a:off x="7491904" y="2522866"/>
                  <a:ext cx="183960" cy="178920"/>
                </a:xfrm>
                <a:prstGeom prst="line">
                  <a:avLst/>
                </a:prstGeom>
                <a:ln w="12700" cmpd="sng">
                  <a:solidFill>
                    <a:srgbClr val="4FED43"/>
                  </a:solidFill>
                  <a:miter/>
                </a:ln>
              </p:spPr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7493524" y="3061621"/>
                <a:ext cx="180720" cy="180720"/>
                <a:chOff x="7493524" y="3061621"/>
                <a:chExt cx="180720" cy="180720"/>
              </a:xfrm>
            </p:grpSpPr>
            <p:sp>
              <p:nvSpPr>
                <p:cNvPr id="24" name="CustomShape 16"/>
                <p:cNvSpPr/>
                <p:nvPr/>
              </p:nvSpPr>
              <p:spPr>
                <a:xfrm>
                  <a:off x="7493524" y="3061621"/>
                  <a:ext cx="180720" cy="180720"/>
                </a:xfrm>
                <a:prstGeom prst="rect">
                  <a:avLst/>
                </a:prstGeom>
                <a:solidFill>
                  <a:srgbClr val="FFFFFF"/>
                </a:solidFill>
                <a:ln w="9525" cmpd="sng">
                  <a:solidFill>
                    <a:schemeClr val="bg1">
                      <a:lumMod val="65000"/>
                    </a:schemeClr>
                  </a:solidFill>
                  <a:miter/>
                </a:ln>
              </p:spPr>
            </p:sp>
            <p:sp>
              <p:nvSpPr>
                <p:cNvPr id="25" name="Line 17"/>
                <p:cNvSpPr/>
                <p:nvPr/>
              </p:nvSpPr>
              <p:spPr>
                <a:xfrm flipV="1">
                  <a:off x="7493524" y="3061621"/>
                  <a:ext cx="180720" cy="180720"/>
                </a:xfrm>
                <a:prstGeom prst="line">
                  <a:avLst/>
                </a:prstGeom>
                <a:ln w="12700" cmpd="sng">
                  <a:solidFill>
                    <a:srgbClr val="5843F3"/>
                  </a:solidFill>
                  <a:miter/>
                </a:ln>
              </p:spPr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7493524" y="1984109"/>
                <a:ext cx="180720" cy="178921"/>
                <a:chOff x="7493524" y="1984109"/>
                <a:chExt cx="180720" cy="178921"/>
              </a:xfrm>
            </p:grpSpPr>
            <p:sp>
              <p:nvSpPr>
                <p:cNvPr id="26" name="CustomShape 18"/>
                <p:cNvSpPr/>
                <p:nvPr/>
              </p:nvSpPr>
              <p:spPr>
                <a:xfrm>
                  <a:off x="7493524" y="1984110"/>
                  <a:ext cx="180720" cy="178920"/>
                </a:xfrm>
                <a:prstGeom prst="rect">
                  <a:avLst/>
                </a:prstGeom>
                <a:solidFill>
                  <a:srgbClr val="FFFFFF"/>
                </a:solidFill>
                <a:ln w="9525" cmpd="sng">
                  <a:solidFill>
                    <a:schemeClr val="bg1">
                      <a:lumMod val="65000"/>
                    </a:schemeClr>
                  </a:solidFill>
                  <a:miter/>
                </a:ln>
              </p:spPr>
            </p:sp>
            <p:sp>
              <p:nvSpPr>
                <p:cNvPr id="27" name="Line 19"/>
                <p:cNvSpPr/>
                <p:nvPr/>
              </p:nvSpPr>
              <p:spPr>
                <a:xfrm flipV="1">
                  <a:off x="7493524" y="1984109"/>
                  <a:ext cx="180720" cy="178920"/>
                </a:xfrm>
                <a:prstGeom prst="line">
                  <a:avLst/>
                </a:prstGeom>
                <a:ln w="12700" cmpd="sng">
                  <a:solidFill>
                    <a:srgbClr val="008000"/>
                  </a:solidFill>
                  <a:miter/>
                </a:ln>
              </p:spPr>
            </p:sp>
          </p:grpSp>
        </p:grpSp>
        <p:sp>
          <p:nvSpPr>
            <p:cNvPr id="28" name="CustomShape 20"/>
            <p:cNvSpPr/>
            <p:nvPr/>
          </p:nvSpPr>
          <p:spPr>
            <a:xfrm>
              <a:off x="7470484" y="3535298"/>
              <a:ext cx="178920" cy="180720"/>
            </a:xfrm>
            <a:prstGeom prst="rect">
              <a:avLst/>
            </a:prstGeom>
            <a:solidFill>
              <a:srgbClr val="92CADE"/>
            </a:solidFill>
            <a:ln w="9525" cmpd="sng">
              <a:solidFill>
                <a:schemeClr val="bg1">
                  <a:lumMod val="75000"/>
                </a:schemeClr>
              </a:solidFill>
              <a:miter/>
            </a:ln>
          </p:spPr>
        </p:sp>
        <p:sp>
          <p:nvSpPr>
            <p:cNvPr id="29" name="CustomShape 21"/>
            <p:cNvSpPr/>
            <p:nvPr/>
          </p:nvSpPr>
          <p:spPr>
            <a:xfrm>
              <a:off x="7465444" y="4821043"/>
              <a:ext cx="180720" cy="178920"/>
            </a:xfrm>
            <a:prstGeom prst="rect">
              <a:avLst/>
            </a:prstGeom>
            <a:solidFill>
              <a:srgbClr val="0070C0"/>
            </a:solidFill>
            <a:ln w="9525" cmpd="sng">
              <a:solidFill>
                <a:schemeClr val="bg1">
                  <a:lumMod val="75000"/>
                </a:schemeClr>
              </a:solidFill>
              <a:miter/>
            </a:ln>
          </p:spPr>
        </p:sp>
        <p:sp>
          <p:nvSpPr>
            <p:cNvPr id="49" name="Rectangle 48"/>
            <p:cNvSpPr/>
            <p:nvPr/>
          </p:nvSpPr>
          <p:spPr>
            <a:xfrm>
              <a:off x="7621324" y="1826977"/>
              <a:ext cx="142272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pt-B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GASBOL</a:t>
              </a:r>
            </a:p>
            <a:p>
              <a:pPr>
                <a:lnSpc>
                  <a:spcPct val="200000"/>
                </a:lnSpc>
              </a:pPr>
              <a:r>
                <a:rPr lang="pt-BR" sz="9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Réseau</a:t>
              </a:r>
              <a:r>
                <a:rPr lang="pt-BR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pt-B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35 kgf/cm²</a:t>
              </a:r>
            </a:p>
            <a:p>
              <a:pPr>
                <a:lnSpc>
                  <a:spcPct val="200000"/>
                </a:lnSpc>
              </a:pPr>
              <a:r>
                <a:rPr lang="pt-BR" sz="9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Réseau</a:t>
              </a:r>
              <a:r>
                <a:rPr lang="pt-BR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pt-B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17 kgf/cm²</a:t>
              </a:r>
            </a:p>
            <a:p>
              <a:pPr>
                <a:lnSpc>
                  <a:spcPct val="200000"/>
                </a:lnSpc>
              </a:pPr>
              <a:r>
                <a:rPr lang="pt-BR" sz="9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Réseau</a:t>
              </a:r>
              <a:r>
                <a:rPr lang="pt-BR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pt-B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 kgf/cm²</a:t>
              </a:r>
            </a:p>
            <a:p>
              <a:pPr>
                <a:lnSpc>
                  <a:spcPct val="200000"/>
                </a:lnSpc>
              </a:pPr>
              <a:r>
                <a:rPr lang="pt-BR" sz="9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Réseau</a:t>
              </a:r>
              <a:r>
                <a:rPr lang="pt-BR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pt-B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 kgf/cm² </a:t>
              </a:r>
              <a:endParaRPr lang="en-US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609804" y="1563018"/>
              <a:ext cx="117725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t-BR" sz="900" dirty="0">
                  <a:solidFill>
                    <a:srgbClr val="404040"/>
                  </a:solidFill>
                </a:rPr>
                <a:t>City-Gates Existentes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373858" y="5455752"/>
              <a:ext cx="167018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t-BR" sz="1000" b="1" dirty="0" err="1" smtClean="0">
                  <a:solidFill>
                    <a:srgbClr val="404040"/>
                  </a:solidFill>
                </a:rPr>
                <a:t>Réseau</a:t>
              </a:r>
              <a:r>
                <a:rPr lang="pt-BR" sz="1000" b="1" dirty="0" smtClean="0">
                  <a:solidFill>
                    <a:srgbClr val="404040"/>
                  </a:solidFill>
                </a:rPr>
                <a:t> </a:t>
              </a:r>
              <a:r>
                <a:rPr lang="pt-BR" sz="1000" b="1" dirty="0" err="1" smtClean="0">
                  <a:solidFill>
                    <a:srgbClr val="404040"/>
                  </a:solidFill>
                </a:rPr>
                <a:t>e</a:t>
              </a:r>
              <a:r>
                <a:rPr lang="pt-BR" sz="1000" b="1" dirty="0" err="1" smtClean="0">
                  <a:solidFill>
                    <a:srgbClr val="404040"/>
                  </a:solidFill>
                </a:rPr>
                <a:t>xistant</a:t>
              </a:r>
              <a:r>
                <a:rPr lang="pt-BR" sz="1000" b="1" dirty="0" smtClean="0">
                  <a:solidFill>
                    <a:srgbClr val="404040"/>
                  </a:solidFill>
                </a:rPr>
                <a:t> </a:t>
              </a:r>
              <a:r>
                <a:rPr lang="pt-BR" sz="1000" b="1" dirty="0" err="1" smtClean="0">
                  <a:solidFill>
                    <a:srgbClr val="404040"/>
                  </a:solidFill>
                </a:rPr>
                <a:t>en</a:t>
              </a:r>
              <a:r>
                <a:rPr lang="pt-BR" sz="1000" b="1" dirty="0" smtClean="0">
                  <a:solidFill>
                    <a:srgbClr val="404040"/>
                  </a:solidFill>
                </a:rPr>
                <a:t>  </a:t>
              </a:r>
              <a:r>
                <a:rPr lang="pt-BR" sz="1000" b="1" dirty="0" err="1" smtClean="0">
                  <a:solidFill>
                    <a:srgbClr val="404040"/>
                  </a:solidFill>
                </a:rPr>
                <a:t>septembre</a:t>
              </a:r>
              <a:r>
                <a:rPr lang="pt-BR" sz="1000" b="1" dirty="0" smtClean="0">
                  <a:solidFill>
                    <a:srgbClr val="404040"/>
                  </a:solidFill>
                </a:rPr>
                <a:t> 2015</a:t>
              </a:r>
              <a:r>
                <a:rPr lang="pt-BR" sz="1000" b="1" dirty="0">
                  <a:solidFill>
                    <a:srgbClr val="404040"/>
                  </a:solidFill>
                </a:rPr>
                <a:t>: </a:t>
              </a:r>
            </a:p>
            <a:p>
              <a:pPr>
                <a:lnSpc>
                  <a:spcPct val="100000"/>
                </a:lnSpc>
              </a:pPr>
              <a:r>
                <a:rPr lang="pt-BR" sz="2800" b="1" dirty="0">
                  <a:solidFill>
                    <a:srgbClr val="22ABEB"/>
                  </a:solidFill>
                </a:rPr>
                <a:t>777 km</a:t>
              </a:r>
              <a:endParaRPr lang="pt-BR" sz="2800" dirty="0">
                <a:solidFill>
                  <a:srgbClr val="22ABEB"/>
                </a:solidFill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7436025" y="1502172"/>
            <a:ext cx="1046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pt-BR" b="1" u="sng" dirty="0" smtClean="0">
                <a:solidFill>
                  <a:srgbClr val="0C2361"/>
                </a:solidFill>
              </a:rPr>
              <a:t>Legende:</a:t>
            </a:r>
            <a:endParaRPr lang="pt-BR" u="sng" dirty="0">
              <a:solidFill>
                <a:srgbClr val="0C23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71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85191" y="100061"/>
            <a:ext cx="4122621" cy="907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COMPAGAS</a:t>
            </a:r>
          </a:p>
          <a:p>
            <a:pPr algn="l">
              <a:lnSpc>
                <a:spcPct val="80000"/>
              </a:lnSpc>
            </a:pPr>
            <a:r>
              <a:rPr lang="en-JM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En</a:t>
            </a: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JM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chiffres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graphicFrame>
        <p:nvGraphicFramePr>
          <p:cNvPr id="7" name="Table 3"/>
          <p:cNvGraphicFramePr/>
          <p:nvPr>
            <p:extLst>
              <p:ext uri="{D42A27DB-BD31-4B8C-83A1-F6EECF244321}">
                <p14:modId xmlns:p14="http://schemas.microsoft.com/office/powerpoint/2010/main" val="3168009785"/>
              </p:ext>
            </p:extLst>
          </p:nvPr>
        </p:nvGraphicFramePr>
        <p:xfrm>
          <a:off x="385190" y="1989000"/>
          <a:ext cx="8424666" cy="3527040"/>
        </p:xfrm>
        <a:graphic>
          <a:graphicData uri="http://schemas.openxmlformats.org/drawingml/2006/table">
            <a:tbl>
              <a:tblPr/>
              <a:tblGrid>
                <a:gridCol w="2355907"/>
                <a:gridCol w="956900"/>
                <a:gridCol w="1104034"/>
                <a:gridCol w="1104034"/>
                <a:gridCol w="1030643"/>
                <a:gridCol w="956900"/>
                <a:gridCol w="916248"/>
              </a:tblGrid>
              <a:tr h="455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1" dirty="0" smtClean="0">
                          <a:solidFill>
                            <a:srgbClr val="FFFFFF"/>
                          </a:solidFill>
                          <a:latin typeface="+mn-lt"/>
                        </a:rPr>
                        <a:t>ANNÉE</a:t>
                      </a:r>
                      <a:endParaRPr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A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>
                          <a:solidFill>
                            <a:srgbClr val="FFFFFF"/>
                          </a:solidFill>
                          <a:latin typeface="+mn-lt"/>
                        </a:rPr>
                        <a:t>2009</a:t>
                      </a:r>
                      <a:endParaRPr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A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>
                          <a:solidFill>
                            <a:srgbClr val="FFFFFF"/>
                          </a:solidFill>
                          <a:latin typeface="+mn-lt"/>
                        </a:rPr>
                        <a:t>2010</a:t>
                      </a:r>
                      <a:endParaRPr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A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>
                          <a:solidFill>
                            <a:srgbClr val="FFFFFF"/>
                          </a:solidFill>
                          <a:latin typeface="+mn-lt"/>
                        </a:rPr>
                        <a:t>2011</a:t>
                      </a:r>
                      <a:endParaRPr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A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>
                          <a:solidFill>
                            <a:srgbClr val="FFFFFF"/>
                          </a:solidFill>
                          <a:latin typeface="+mn-lt"/>
                        </a:rPr>
                        <a:t>2012</a:t>
                      </a:r>
                      <a:endParaRPr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A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>
                          <a:solidFill>
                            <a:srgbClr val="FFFFFF"/>
                          </a:solidFill>
                          <a:latin typeface="+mn-lt"/>
                        </a:rPr>
                        <a:t>2013</a:t>
                      </a:r>
                      <a:endParaRPr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AB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 b="1">
                          <a:solidFill>
                            <a:srgbClr val="FFFFFF"/>
                          </a:solidFill>
                          <a:latin typeface="+mn-lt"/>
                        </a:rPr>
                        <a:t>2014</a:t>
                      </a:r>
                      <a:endParaRPr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ABEB"/>
                    </a:solidFill>
                  </a:tcPr>
                </a:tc>
              </a:tr>
              <a:tr h="63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Nombre</a:t>
                      </a:r>
                      <a:r>
                        <a:rPr lang="pt-BR" sz="16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de </a:t>
                      </a:r>
                      <a:r>
                        <a:rPr lang="pt-BR" sz="1600" b="1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clients</a:t>
                      </a:r>
                      <a:endParaRPr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2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404040"/>
                          </a:solidFill>
                          <a:latin typeface="+mn-lt"/>
                        </a:rPr>
                        <a:t>6.731</a:t>
                      </a:r>
                      <a:endParaRPr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404040"/>
                          </a:solidFill>
                          <a:latin typeface="+mn-lt"/>
                        </a:rPr>
                        <a:t>9.288</a:t>
                      </a:r>
                      <a:endParaRPr>
                        <a:solidFill>
                          <a:srgbClr val="404040"/>
                        </a:solidFill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404040"/>
                          </a:solidFill>
                          <a:latin typeface="+mn-lt"/>
                        </a:rPr>
                        <a:t>12.025</a:t>
                      </a:r>
                      <a:endParaRPr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404040"/>
                          </a:solidFill>
                          <a:latin typeface="+mn-lt"/>
                        </a:rPr>
                        <a:t>16.405</a:t>
                      </a:r>
                      <a:endParaRPr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404040"/>
                          </a:solidFill>
                          <a:latin typeface="+mn-lt"/>
                        </a:rPr>
                        <a:t>21.018</a:t>
                      </a:r>
                      <a:endParaRPr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404040"/>
                          </a:solidFill>
                          <a:latin typeface="+mn-lt"/>
                        </a:rPr>
                        <a:t>26.052</a:t>
                      </a:r>
                      <a:endParaRPr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5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Volume </a:t>
                      </a:r>
                      <a:r>
                        <a:rPr lang="pt-BR" sz="16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des</a:t>
                      </a:r>
                      <a:r>
                        <a:rPr lang="pt-BR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ventes </a:t>
                      </a:r>
                      <a:r>
                        <a:rPr lang="pt-B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(m³/dia)</a:t>
                      </a:r>
                      <a:endParaRPr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2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404040"/>
                          </a:solidFill>
                          <a:latin typeface="+mn-lt"/>
                        </a:rPr>
                        <a:t>809</a:t>
                      </a:r>
                      <a:endParaRPr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404040"/>
                          </a:solidFill>
                          <a:latin typeface="+mn-lt"/>
                        </a:rPr>
                        <a:t>961</a:t>
                      </a:r>
                      <a:endParaRPr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404040"/>
                          </a:solidFill>
                          <a:latin typeface="+mn-lt"/>
                        </a:rPr>
                        <a:t>1.007</a:t>
                      </a:r>
                      <a:endParaRPr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404040"/>
                          </a:solidFill>
                          <a:latin typeface="+mn-lt"/>
                        </a:rPr>
                        <a:t>1.022</a:t>
                      </a:r>
                      <a:endParaRPr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404040"/>
                          </a:solidFill>
                          <a:latin typeface="+mn-lt"/>
                        </a:rPr>
                        <a:t>1.042</a:t>
                      </a:r>
                      <a:endParaRPr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404040"/>
                          </a:solidFill>
                          <a:latin typeface="+mn-lt"/>
                        </a:rPr>
                        <a:t>2.803</a:t>
                      </a:r>
                      <a:endParaRPr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5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Extension</a:t>
                      </a:r>
                      <a:r>
                        <a:rPr lang="pt-BR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du</a:t>
                      </a:r>
                      <a:r>
                        <a:rPr lang="pt-BR" sz="16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réseau</a:t>
                      </a:r>
                      <a:r>
                        <a:rPr lang="pt-BR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(km)</a:t>
                      </a:r>
                      <a:endParaRPr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2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404040"/>
                          </a:solidFill>
                          <a:latin typeface="+mn-lt"/>
                        </a:rPr>
                        <a:t>520</a:t>
                      </a:r>
                      <a:endParaRPr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404040"/>
                          </a:solidFill>
                          <a:latin typeface="+mn-lt"/>
                        </a:rPr>
                        <a:t>546</a:t>
                      </a:r>
                      <a:endParaRPr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404040"/>
                          </a:solidFill>
                          <a:latin typeface="+mn-lt"/>
                        </a:rPr>
                        <a:t>574</a:t>
                      </a:r>
                      <a:endParaRPr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404040"/>
                          </a:solidFill>
                          <a:latin typeface="+mn-lt"/>
                        </a:rPr>
                        <a:t>602</a:t>
                      </a:r>
                      <a:endParaRPr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404040"/>
                          </a:solidFill>
                          <a:latin typeface="+mn-lt"/>
                        </a:rPr>
                        <a:t>646</a:t>
                      </a:r>
                      <a:endParaRPr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404040"/>
                          </a:solidFill>
                          <a:latin typeface="+mn-lt"/>
                        </a:rPr>
                        <a:t>726</a:t>
                      </a:r>
                      <a:endParaRPr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3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Investissement</a:t>
                      </a:r>
                      <a:r>
                        <a:rPr lang="pt-BR" sz="16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total </a:t>
                      </a:r>
                      <a:r>
                        <a:rPr lang="pt-BR" sz="16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jusqu’à</a:t>
                      </a:r>
                      <a:r>
                        <a:rPr lang="pt-BR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cette</a:t>
                      </a:r>
                      <a:r>
                        <a:rPr lang="pt-BR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date (</a:t>
                      </a:r>
                      <a:r>
                        <a:rPr lang="pt-BR" sz="16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en</a:t>
                      </a:r>
                      <a:r>
                        <a:rPr lang="pt-BR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pt-BR" sz="16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millier</a:t>
                      </a:r>
                      <a:r>
                        <a:rPr lang="pt-BR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de R$)</a:t>
                      </a:r>
                      <a:endParaRPr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2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404040"/>
                          </a:solidFill>
                          <a:latin typeface="+mn-lt"/>
                        </a:rPr>
                        <a:t>217.953</a:t>
                      </a:r>
                      <a:endParaRPr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404040"/>
                          </a:solidFill>
                          <a:latin typeface="+mn-lt"/>
                        </a:rPr>
                        <a:t>230.207</a:t>
                      </a:r>
                      <a:endParaRPr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404040"/>
                          </a:solidFill>
                          <a:latin typeface="+mn-lt"/>
                        </a:rPr>
                        <a:t>252.680</a:t>
                      </a:r>
                      <a:endParaRPr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404040"/>
                          </a:solidFill>
                          <a:latin typeface="+mn-lt"/>
                        </a:rPr>
                        <a:t>274.373</a:t>
                      </a:r>
                      <a:endParaRPr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404040"/>
                          </a:solidFill>
                          <a:latin typeface="+mn-lt"/>
                        </a:rPr>
                        <a:t>315.197</a:t>
                      </a:r>
                      <a:endParaRPr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404040"/>
                          </a:solidFill>
                          <a:latin typeface="+mn-lt"/>
                        </a:rPr>
                        <a:t>392.003</a:t>
                      </a:r>
                      <a:endParaRPr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5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Nombre</a:t>
                      </a:r>
                      <a:r>
                        <a:rPr lang="pt-BR" sz="16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de </a:t>
                      </a:r>
                      <a:r>
                        <a:rPr lang="pt-BR" sz="16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collaborateurs</a:t>
                      </a:r>
                      <a:endParaRPr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2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404040"/>
                          </a:solidFill>
                          <a:latin typeface="+mn-lt"/>
                        </a:rPr>
                        <a:t>106</a:t>
                      </a:r>
                      <a:endParaRPr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404040"/>
                          </a:solidFill>
                          <a:latin typeface="+mn-lt"/>
                        </a:rPr>
                        <a:t>119</a:t>
                      </a:r>
                      <a:endParaRPr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404040"/>
                          </a:solidFill>
                          <a:latin typeface="+mn-lt"/>
                        </a:rPr>
                        <a:t>128</a:t>
                      </a:r>
                      <a:endParaRPr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404040"/>
                          </a:solidFill>
                          <a:latin typeface="+mn-lt"/>
                        </a:rPr>
                        <a:t>150</a:t>
                      </a:r>
                      <a:endParaRPr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404040"/>
                          </a:solidFill>
                          <a:latin typeface="+mn-lt"/>
                        </a:rPr>
                        <a:t>163</a:t>
                      </a:r>
                      <a:endParaRPr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404040"/>
                          </a:solidFill>
                          <a:latin typeface="+mn-lt"/>
                        </a:rPr>
                        <a:t>172</a:t>
                      </a:r>
                      <a:endParaRPr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227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fico barr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50" y="1909317"/>
            <a:ext cx="8107994" cy="37396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88450" y="1987239"/>
            <a:ext cx="1045421" cy="561477"/>
          </a:xfrm>
          <a:prstGeom prst="rect">
            <a:avLst/>
          </a:prstGeom>
          <a:solidFill>
            <a:srgbClr val="22A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2"/>
          <p:cNvSpPr txBox="1">
            <a:spLocks/>
          </p:cNvSpPr>
          <p:nvPr/>
        </p:nvSpPr>
        <p:spPr>
          <a:xfrm>
            <a:off x="385192" y="100061"/>
            <a:ext cx="5254182" cy="907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Evolution des </a:t>
            </a:r>
            <a:r>
              <a:rPr lang="en-JM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ventes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8" name="CustomShape 3"/>
          <p:cNvSpPr/>
          <p:nvPr/>
        </p:nvSpPr>
        <p:spPr>
          <a:xfrm>
            <a:off x="385191" y="5916960"/>
            <a:ext cx="6552720" cy="2728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200" i="1" dirty="0">
                <a:solidFill>
                  <a:srgbClr val="000000"/>
                </a:solidFill>
                <a:ea typeface="ＭＳ Ｐゴシック"/>
              </a:rPr>
              <a:t>* </a:t>
            </a:r>
            <a:r>
              <a:rPr lang="pt-BR" sz="1200" i="1" dirty="0" err="1" smtClean="0">
                <a:solidFill>
                  <a:srgbClr val="000000"/>
                </a:solidFill>
                <a:ea typeface="ＭＳ Ｐゴシック"/>
              </a:rPr>
              <a:t>En</a:t>
            </a:r>
            <a:r>
              <a:rPr lang="pt-BR" sz="1200" i="1" dirty="0" smtClean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pt-BR" sz="1200" i="1" dirty="0" err="1" smtClean="0">
                <a:solidFill>
                  <a:srgbClr val="000000"/>
                </a:solidFill>
                <a:ea typeface="ＭＳ Ｐゴシック"/>
              </a:rPr>
              <a:t>février</a:t>
            </a:r>
            <a:r>
              <a:rPr lang="pt-BR" sz="1200" i="1" dirty="0" smtClean="0">
                <a:solidFill>
                  <a:srgbClr val="000000"/>
                </a:solidFill>
                <a:ea typeface="ＭＳ Ｐゴシック"/>
              </a:rPr>
              <a:t> 2014, </a:t>
            </a:r>
            <a:r>
              <a:rPr lang="pt-BR" sz="1200" i="1" dirty="0" err="1" smtClean="0">
                <a:solidFill>
                  <a:srgbClr val="000000"/>
                </a:solidFill>
                <a:ea typeface="ＭＳ Ｐゴシック"/>
              </a:rPr>
              <a:t>le</a:t>
            </a:r>
            <a:r>
              <a:rPr lang="pt-BR" sz="1200" i="1" dirty="0" smtClean="0">
                <a:solidFill>
                  <a:srgbClr val="000000"/>
                </a:solidFill>
                <a:ea typeface="ＭＳ Ｐゴシック"/>
              </a:rPr>
              <a:t> volume </a:t>
            </a:r>
            <a:r>
              <a:rPr lang="pt-BR" sz="1200" i="1" dirty="0" err="1" smtClean="0">
                <a:solidFill>
                  <a:srgbClr val="000000"/>
                </a:solidFill>
                <a:ea typeface="ＭＳ Ｐゴシック"/>
              </a:rPr>
              <a:t>pour</a:t>
            </a:r>
            <a:r>
              <a:rPr lang="pt-BR" sz="1200" i="1" dirty="0" smtClean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pt-BR" sz="1200" i="1" dirty="0" err="1" smtClean="0">
                <a:solidFill>
                  <a:srgbClr val="000000"/>
                </a:solidFill>
                <a:ea typeface="ＭＳ Ｐゴシック"/>
              </a:rPr>
              <a:t>le</a:t>
            </a:r>
            <a:r>
              <a:rPr lang="pt-BR" sz="1200" i="1" dirty="0" smtClean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pt-BR" sz="1200" i="1" dirty="0" err="1" smtClean="0">
                <a:solidFill>
                  <a:srgbClr val="000000"/>
                </a:solidFill>
                <a:ea typeface="ＭＳ Ｐゴシック"/>
              </a:rPr>
              <a:t>thermique</a:t>
            </a:r>
            <a:r>
              <a:rPr lang="pt-BR" sz="1200" i="1" dirty="0" smtClean="0">
                <a:solidFill>
                  <a:srgbClr val="000000"/>
                </a:solidFill>
                <a:ea typeface="ＭＳ Ｐゴシック"/>
              </a:rPr>
              <a:t> a </a:t>
            </a:r>
            <a:r>
              <a:rPr lang="pt-BR" sz="1200" i="1" dirty="0" err="1" smtClean="0">
                <a:solidFill>
                  <a:srgbClr val="000000"/>
                </a:solidFill>
                <a:ea typeface="ＭＳ Ｐゴシック"/>
              </a:rPr>
              <a:t>été</a:t>
            </a:r>
            <a:r>
              <a:rPr lang="pt-BR" sz="1200" i="1" dirty="0" smtClean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pt-BR" sz="1200" i="1" dirty="0" err="1" smtClean="0">
                <a:solidFill>
                  <a:srgbClr val="000000"/>
                </a:solidFill>
                <a:ea typeface="ＭＳ Ｐゴシック"/>
              </a:rPr>
              <a:t>commercialisé</a:t>
            </a:r>
            <a:r>
              <a:rPr lang="pt-BR" sz="1200" i="1" dirty="0" smtClean="0">
                <a:solidFill>
                  <a:srgbClr val="000000"/>
                </a:solidFill>
                <a:ea typeface="ＭＳ Ｐゴシック"/>
              </a:rPr>
              <a:t> par </a:t>
            </a:r>
            <a:r>
              <a:rPr lang="pt-BR" sz="1200" i="1" dirty="0" err="1">
                <a:solidFill>
                  <a:srgbClr val="000000"/>
                </a:solidFill>
                <a:ea typeface="ＭＳ Ｐゴシック"/>
              </a:rPr>
              <a:t>Compagas</a:t>
            </a:r>
            <a:r>
              <a:rPr lang="pt-BR" sz="1200" i="1" dirty="0">
                <a:solidFill>
                  <a:srgbClr val="000000"/>
                </a:solidFill>
                <a:ea typeface="ＭＳ Ｐゴシック"/>
              </a:rPr>
              <a:t> </a:t>
            </a:r>
            <a:endParaRPr dirty="0"/>
          </a:p>
        </p:txBody>
      </p:sp>
      <p:sp>
        <p:nvSpPr>
          <p:cNvPr id="9" name="CustomShape 4"/>
          <p:cNvSpPr/>
          <p:nvPr/>
        </p:nvSpPr>
        <p:spPr>
          <a:xfrm>
            <a:off x="488449" y="2034516"/>
            <a:ext cx="1045421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pt-BR" sz="2800" b="1">
                <a:solidFill>
                  <a:schemeClr val="bg1"/>
                </a:solidFill>
              </a:rPr>
              <a:t>2015 </a:t>
            </a:r>
            <a:endParaRPr sz="280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3871" y="1966511"/>
            <a:ext cx="4962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Moyenne</a:t>
            </a: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annuelle</a:t>
            </a: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pt-BR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jusqu’à</a:t>
            </a: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septembre</a:t>
            </a: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): </a:t>
            </a:r>
            <a:r>
              <a:rPr lang="pt-BR" sz="2800" b="1" dirty="0">
                <a:solidFill>
                  <a:srgbClr val="22ABEB"/>
                </a:solidFill>
              </a:rPr>
              <a:t>3.172 </a:t>
            </a:r>
            <a:endParaRPr lang="pt-BR" sz="2800" dirty="0">
              <a:solidFill>
                <a:srgbClr val="22A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07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fico barra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50" y="3980936"/>
            <a:ext cx="8107994" cy="2493922"/>
          </a:xfrm>
          <a:prstGeom prst="rect">
            <a:avLst/>
          </a:prstGeom>
        </p:spPr>
      </p:pic>
      <p:sp>
        <p:nvSpPr>
          <p:cNvPr id="2" name="Title 2"/>
          <p:cNvSpPr txBox="1">
            <a:spLocks/>
          </p:cNvSpPr>
          <p:nvPr/>
        </p:nvSpPr>
        <p:spPr>
          <a:xfrm>
            <a:off x="385191" y="100061"/>
            <a:ext cx="4122621" cy="907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Evolution du </a:t>
            </a:r>
          </a:p>
          <a:p>
            <a:pPr algn="l">
              <a:lnSpc>
                <a:spcPct val="80000"/>
              </a:lnSpc>
            </a:pPr>
            <a:r>
              <a:rPr lang="en-JM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nombre</a:t>
            </a: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de clients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8450" y="1414155"/>
            <a:ext cx="3259291" cy="561477"/>
          </a:xfrm>
          <a:prstGeom prst="rect">
            <a:avLst/>
          </a:prstGeom>
          <a:solidFill>
            <a:srgbClr val="22AB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stomShape 4"/>
          <p:cNvSpPr/>
          <p:nvPr/>
        </p:nvSpPr>
        <p:spPr>
          <a:xfrm>
            <a:off x="488449" y="1461432"/>
            <a:ext cx="3259292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pt-BR" sz="2800" b="1" dirty="0" err="1" smtClean="0">
                <a:solidFill>
                  <a:schemeClr val="bg1"/>
                </a:solidFill>
              </a:rPr>
              <a:t>En</a:t>
            </a:r>
            <a:r>
              <a:rPr lang="pt-BR" sz="2800" b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err="1" smtClean="0">
                <a:solidFill>
                  <a:schemeClr val="bg1"/>
                </a:solidFill>
              </a:rPr>
              <a:t>s</a:t>
            </a:r>
            <a:r>
              <a:rPr lang="pt-BR" sz="2800" b="1" dirty="0" err="1" smtClean="0">
                <a:solidFill>
                  <a:schemeClr val="bg1"/>
                </a:solidFill>
              </a:rPr>
              <a:t>eptembre</a:t>
            </a:r>
            <a:r>
              <a:rPr lang="pt-BR" sz="2800" b="1" dirty="0" smtClean="0">
                <a:solidFill>
                  <a:schemeClr val="bg1"/>
                </a:solidFill>
              </a:rPr>
              <a:t> 2015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47741" y="1393427"/>
            <a:ext cx="1795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tx1">
                    <a:lumMod val="75000"/>
                    <a:lumOff val="25000"/>
                  </a:schemeClr>
                </a:solidFill>
              </a:rPr>
              <a:t>Total: </a:t>
            </a:r>
            <a:r>
              <a:rPr lang="pt-BR" sz="2800" b="1">
                <a:solidFill>
                  <a:srgbClr val="22ABEB"/>
                </a:solidFill>
              </a:rPr>
              <a:t>30.710 </a:t>
            </a:r>
            <a:endParaRPr lang="pt-BR" sz="2800">
              <a:solidFill>
                <a:srgbClr val="22ABEB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418164"/>
              </p:ext>
            </p:extLst>
          </p:nvPr>
        </p:nvGraphicFramePr>
        <p:xfrm>
          <a:off x="488449" y="1975633"/>
          <a:ext cx="3259292" cy="338349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3259292"/>
              </a:tblGrid>
              <a:tr h="30759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Résidentiel</a:t>
                      </a:r>
                      <a:r>
                        <a:rPr lang="en-US" sz="1600" dirty="0" smtClean="0"/>
                        <a:t>: </a:t>
                      </a:r>
                      <a:r>
                        <a:rPr lang="en-US" sz="1600" b="1" dirty="0"/>
                        <a:t>30.100</a:t>
                      </a:r>
                    </a:p>
                  </a:txBody>
                  <a:tcPr marL="113158" marR="113158" marT="29421" marB="2874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2ED"/>
                    </a:solidFill>
                  </a:tcPr>
                </a:tc>
              </a:tr>
              <a:tr h="30759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Commercial</a:t>
                      </a:r>
                      <a:r>
                        <a:rPr lang="en-US" sz="1600" dirty="0"/>
                        <a:t>: </a:t>
                      </a:r>
                      <a:r>
                        <a:rPr lang="en-US" sz="1600" b="1" dirty="0"/>
                        <a:t>421</a:t>
                      </a:r>
                    </a:p>
                  </a:txBody>
                  <a:tcPr marL="113158" marR="113158" marT="29421" marB="2874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AF2"/>
                    </a:solidFill>
                  </a:tcPr>
                </a:tc>
              </a:tr>
              <a:tr h="30759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Industriel</a:t>
                      </a:r>
                      <a:r>
                        <a:rPr lang="en-US" sz="1600" dirty="0"/>
                        <a:t>: </a:t>
                      </a:r>
                      <a:r>
                        <a:rPr lang="en-US" sz="1600" b="1" dirty="0"/>
                        <a:t>136</a:t>
                      </a:r>
                    </a:p>
                  </a:txBody>
                  <a:tcPr marL="113158" marR="113158" marT="29421" marB="2874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2ED"/>
                    </a:solidFill>
                  </a:tcPr>
                </a:tc>
              </a:tr>
              <a:tr h="307590">
                <a:tc>
                  <a:txBody>
                    <a:bodyPr/>
                    <a:lstStyle/>
                    <a:p>
                      <a:r>
                        <a:rPr lang="en-US" sz="1600" dirty="0"/>
                        <a:t>GNV: </a:t>
                      </a:r>
                      <a:r>
                        <a:rPr lang="en-US" sz="1600" b="1" dirty="0"/>
                        <a:t>30</a:t>
                      </a:r>
                    </a:p>
                  </a:txBody>
                  <a:tcPr marL="113158" marR="113158" marT="29421" marB="2874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AF2"/>
                    </a:solidFill>
                  </a:tcPr>
                </a:tc>
              </a:tr>
              <a:tr h="307590">
                <a:tc>
                  <a:txBody>
                    <a:bodyPr/>
                    <a:lstStyle/>
                    <a:p>
                      <a:r>
                        <a:rPr lang="en-US" sz="1600" dirty="0"/>
                        <a:t>GNC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 smtClean="0"/>
                        <a:t>vehicules</a:t>
                      </a:r>
                      <a:r>
                        <a:rPr lang="en-US" sz="1600" baseline="0" dirty="0" smtClean="0"/>
                        <a:t>: </a:t>
                      </a:r>
                      <a:r>
                        <a:rPr lang="en-US" sz="1600" b="1" i="0" baseline="0" dirty="0"/>
                        <a:t>07</a:t>
                      </a:r>
                      <a:endParaRPr lang="en-US" sz="1600" b="1" i="0" dirty="0"/>
                    </a:p>
                  </a:txBody>
                  <a:tcPr marL="113158" marR="113158" marT="29421" marB="2874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2ED"/>
                    </a:solidFill>
                  </a:tcPr>
                </a:tc>
              </a:tr>
              <a:tr h="307590">
                <a:tc>
                  <a:txBody>
                    <a:bodyPr/>
                    <a:lstStyle/>
                    <a:p>
                      <a:r>
                        <a:rPr lang="en-US" sz="1600" dirty="0"/>
                        <a:t>GNC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 smtClean="0"/>
                        <a:t>industriel</a:t>
                      </a:r>
                      <a:r>
                        <a:rPr lang="en-US" sz="1600" baseline="0" dirty="0"/>
                        <a:t>: </a:t>
                      </a:r>
                      <a:r>
                        <a:rPr lang="en-US" sz="1600" b="1" baseline="0" dirty="0"/>
                        <a:t>04</a:t>
                      </a:r>
                      <a:endParaRPr lang="en-US" sz="1600" b="1" dirty="0"/>
                    </a:p>
                  </a:txBody>
                  <a:tcPr marL="113158" marR="113158" marT="29421" marB="2874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AF2"/>
                    </a:solidFill>
                  </a:tcPr>
                </a:tc>
              </a:tr>
              <a:tr h="30759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Coproduction: </a:t>
                      </a:r>
                      <a:r>
                        <a:rPr lang="en-US" sz="1600" b="1" dirty="0"/>
                        <a:t>02</a:t>
                      </a:r>
                    </a:p>
                  </a:txBody>
                  <a:tcPr marL="113158" marR="113158" marT="29421" marB="2874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2ED"/>
                    </a:solidFill>
                  </a:tcPr>
                </a:tc>
              </a:tr>
              <a:tr h="30759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Production </a:t>
                      </a:r>
                      <a:r>
                        <a:rPr lang="en-US" sz="1600" dirty="0" err="1" smtClean="0"/>
                        <a:t>électrique</a:t>
                      </a:r>
                      <a:r>
                        <a:rPr lang="en-US" sz="1600" dirty="0" smtClean="0"/>
                        <a:t>: </a:t>
                      </a:r>
                      <a:r>
                        <a:rPr lang="en-US" sz="1600" b="1" dirty="0"/>
                        <a:t>04</a:t>
                      </a:r>
                    </a:p>
                  </a:txBody>
                  <a:tcPr marL="113158" marR="113158" marT="29421" marB="2874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AF2"/>
                    </a:solidFill>
                  </a:tcPr>
                </a:tc>
              </a:tr>
              <a:tr h="30759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Matière</a:t>
                      </a:r>
                      <a:r>
                        <a:rPr lang="en-US" sz="1600" baseline="0" dirty="0" smtClean="0"/>
                        <a:t> première</a:t>
                      </a:r>
                      <a:r>
                        <a:rPr lang="en-US" sz="1600" dirty="0" smtClean="0"/>
                        <a:t>: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="1" baseline="0" dirty="0"/>
                        <a:t>02</a:t>
                      </a:r>
                      <a:endParaRPr lang="en-US" sz="1600" b="1" dirty="0"/>
                    </a:p>
                  </a:txBody>
                  <a:tcPr marL="113158" marR="113158" marT="29421" marB="2874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2ED"/>
                    </a:solidFill>
                  </a:tcPr>
                </a:tc>
              </a:tr>
              <a:tr h="30759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Thermique</a:t>
                      </a:r>
                      <a:r>
                        <a:rPr lang="en-US" sz="1600" dirty="0" smtClean="0"/>
                        <a:t>: </a:t>
                      </a:r>
                      <a:r>
                        <a:rPr lang="en-US" sz="1600" b="1" dirty="0"/>
                        <a:t>01</a:t>
                      </a:r>
                    </a:p>
                  </a:txBody>
                  <a:tcPr marL="113158" marR="113158" marT="29421" marB="2874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AF2"/>
                    </a:solidFill>
                  </a:tcPr>
                </a:tc>
              </a:tr>
              <a:tr h="307590">
                <a:tc>
                  <a:txBody>
                    <a:bodyPr/>
                    <a:lstStyle/>
                    <a:p>
                      <a:r>
                        <a:rPr lang="en-US" sz="1600" dirty="0"/>
                        <a:t>GNL: </a:t>
                      </a:r>
                      <a:r>
                        <a:rPr lang="en-US" sz="1600" b="1" dirty="0"/>
                        <a:t>03</a:t>
                      </a:r>
                    </a:p>
                  </a:txBody>
                  <a:tcPr marL="113158" marR="113158" marT="29421" marB="2874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2E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557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85191" y="100061"/>
            <a:ext cx="4988917" cy="907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JM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Opportunités</a:t>
            </a: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JM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d’affaires</a:t>
            </a: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 </a:t>
            </a: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COMPAGAS </a:t>
            </a:r>
            <a:r>
              <a:rPr lang="en-JM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(2016-2024)</a:t>
            </a:r>
          </a:p>
        </p:txBody>
      </p:sp>
      <p:pic>
        <p:nvPicPr>
          <p:cNvPr id="9" name="Imagem 43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908" y="867632"/>
            <a:ext cx="7851240" cy="5543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CustomShape 3"/>
          <p:cNvSpPr/>
          <p:nvPr/>
        </p:nvSpPr>
        <p:spPr>
          <a:xfrm>
            <a:off x="1941868" y="2270912"/>
            <a:ext cx="502920" cy="612360"/>
          </a:xfrm>
          <a:prstGeom prst="rect">
            <a:avLst/>
          </a:prstGeom>
          <a:solidFill>
            <a:srgbClr val="4F8358"/>
          </a:solidFill>
          <a:ln w="25560">
            <a:solidFill>
              <a:srgbClr val="4F8358"/>
            </a:solidFill>
            <a:miter/>
          </a:ln>
        </p:spPr>
      </p:sp>
      <p:sp>
        <p:nvSpPr>
          <p:cNvPr id="13" name="CustomShape 4"/>
          <p:cNvSpPr/>
          <p:nvPr/>
        </p:nvSpPr>
        <p:spPr>
          <a:xfrm>
            <a:off x="2445148" y="2270912"/>
            <a:ext cx="504360" cy="612360"/>
          </a:xfrm>
          <a:prstGeom prst="rect">
            <a:avLst/>
          </a:prstGeom>
          <a:solidFill>
            <a:srgbClr val="4F8358"/>
          </a:solidFill>
          <a:ln w="25560">
            <a:solidFill>
              <a:srgbClr val="4F8358"/>
            </a:solidFill>
            <a:miter/>
          </a:ln>
        </p:spPr>
      </p:sp>
      <p:sp>
        <p:nvSpPr>
          <p:cNvPr id="16" name="CustomShape 5"/>
          <p:cNvSpPr/>
          <p:nvPr/>
        </p:nvSpPr>
        <p:spPr>
          <a:xfrm>
            <a:off x="1941868" y="2883992"/>
            <a:ext cx="502920" cy="612360"/>
          </a:xfrm>
          <a:prstGeom prst="rect">
            <a:avLst/>
          </a:prstGeom>
          <a:solidFill>
            <a:srgbClr val="4F8358"/>
          </a:solidFill>
          <a:ln w="25560">
            <a:solidFill>
              <a:srgbClr val="4F8358"/>
            </a:solidFill>
            <a:miter/>
          </a:ln>
        </p:spPr>
      </p:sp>
      <p:sp>
        <p:nvSpPr>
          <p:cNvPr id="18" name="CustomShape 6"/>
          <p:cNvSpPr/>
          <p:nvPr/>
        </p:nvSpPr>
        <p:spPr>
          <a:xfrm>
            <a:off x="1437148" y="2883992"/>
            <a:ext cx="504360" cy="612360"/>
          </a:xfrm>
          <a:prstGeom prst="rect">
            <a:avLst/>
          </a:prstGeom>
          <a:solidFill>
            <a:srgbClr val="4F8358"/>
          </a:solidFill>
          <a:ln w="25560">
            <a:solidFill>
              <a:srgbClr val="4F8358"/>
            </a:solidFill>
            <a:miter/>
          </a:ln>
        </p:spPr>
      </p:sp>
      <p:sp>
        <p:nvSpPr>
          <p:cNvPr id="19" name="CustomShape 7"/>
          <p:cNvSpPr/>
          <p:nvPr/>
        </p:nvSpPr>
        <p:spPr>
          <a:xfrm>
            <a:off x="1435708" y="3496712"/>
            <a:ext cx="504360" cy="612360"/>
          </a:xfrm>
          <a:prstGeom prst="rect">
            <a:avLst/>
          </a:prstGeom>
          <a:solidFill>
            <a:srgbClr val="4F8358"/>
          </a:solidFill>
          <a:ln w="25560">
            <a:solidFill>
              <a:srgbClr val="4F8358"/>
            </a:solidFill>
            <a:miter/>
          </a:ln>
        </p:spPr>
      </p:sp>
      <p:sp>
        <p:nvSpPr>
          <p:cNvPr id="20" name="CustomShape 8"/>
          <p:cNvSpPr/>
          <p:nvPr/>
        </p:nvSpPr>
        <p:spPr>
          <a:xfrm>
            <a:off x="2443708" y="2883992"/>
            <a:ext cx="504360" cy="612360"/>
          </a:xfrm>
          <a:prstGeom prst="rect">
            <a:avLst/>
          </a:prstGeom>
          <a:solidFill>
            <a:srgbClr val="4F8358"/>
          </a:solidFill>
          <a:ln w="25560">
            <a:solidFill>
              <a:srgbClr val="4F8358"/>
            </a:solidFill>
            <a:miter/>
          </a:ln>
        </p:spPr>
      </p:sp>
      <p:sp>
        <p:nvSpPr>
          <p:cNvPr id="21" name="CustomShape 9"/>
          <p:cNvSpPr/>
          <p:nvPr/>
        </p:nvSpPr>
        <p:spPr>
          <a:xfrm>
            <a:off x="1941868" y="3496712"/>
            <a:ext cx="718920" cy="612360"/>
          </a:xfrm>
          <a:prstGeom prst="rect">
            <a:avLst/>
          </a:prstGeom>
          <a:solidFill>
            <a:srgbClr val="4F8358"/>
          </a:solidFill>
          <a:ln w="25560">
            <a:solidFill>
              <a:srgbClr val="4F8358"/>
            </a:solidFill>
            <a:miter/>
          </a:ln>
        </p:spPr>
      </p:sp>
      <p:sp>
        <p:nvSpPr>
          <p:cNvPr id="22" name="CustomShape 10"/>
          <p:cNvSpPr/>
          <p:nvPr/>
        </p:nvSpPr>
        <p:spPr>
          <a:xfrm>
            <a:off x="2661148" y="3496712"/>
            <a:ext cx="1186920" cy="612360"/>
          </a:xfrm>
          <a:prstGeom prst="rect">
            <a:avLst/>
          </a:prstGeom>
          <a:solidFill>
            <a:srgbClr val="FF9933"/>
          </a:solidFill>
          <a:ln w="25560">
            <a:solidFill>
              <a:srgbClr val="CC9900"/>
            </a:solidFill>
            <a:miter/>
          </a:ln>
        </p:spPr>
      </p:sp>
      <p:sp>
        <p:nvSpPr>
          <p:cNvPr id="23" name="CustomShape 11"/>
          <p:cNvSpPr/>
          <p:nvPr/>
        </p:nvSpPr>
        <p:spPr>
          <a:xfrm>
            <a:off x="2661148" y="4109432"/>
            <a:ext cx="595080" cy="612360"/>
          </a:xfrm>
          <a:prstGeom prst="rect">
            <a:avLst/>
          </a:prstGeom>
          <a:solidFill>
            <a:srgbClr val="FF9933"/>
          </a:solidFill>
          <a:ln w="25560">
            <a:solidFill>
              <a:srgbClr val="CC9900"/>
            </a:solidFill>
            <a:miter/>
          </a:ln>
        </p:spPr>
      </p:sp>
      <p:sp>
        <p:nvSpPr>
          <p:cNvPr id="24" name="CustomShape 12"/>
          <p:cNvSpPr/>
          <p:nvPr/>
        </p:nvSpPr>
        <p:spPr>
          <a:xfrm>
            <a:off x="2661148" y="4722152"/>
            <a:ext cx="582120" cy="663120"/>
          </a:xfrm>
          <a:prstGeom prst="rect">
            <a:avLst/>
          </a:prstGeom>
          <a:solidFill>
            <a:srgbClr val="FF9933"/>
          </a:solidFill>
          <a:ln w="25560">
            <a:solidFill>
              <a:srgbClr val="CC9900"/>
            </a:solidFill>
            <a:miter/>
          </a:ln>
        </p:spPr>
      </p:sp>
      <p:sp>
        <p:nvSpPr>
          <p:cNvPr id="25" name="CustomShape 13"/>
          <p:cNvSpPr/>
          <p:nvPr/>
        </p:nvSpPr>
        <p:spPr>
          <a:xfrm>
            <a:off x="3256588" y="4109432"/>
            <a:ext cx="590040" cy="612360"/>
          </a:xfrm>
          <a:prstGeom prst="rect">
            <a:avLst/>
          </a:prstGeom>
          <a:solidFill>
            <a:srgbClr val="FF9933"/>
          </a:solidFill>
          <a:ln w="25560">
            <a:solidFill>
              <a:srgbClr val="CC9900"/>
            </a:solidFill>
            <a:miter/>
          </a:ln>
        </p:spPr>
      </p:sp>
      <p:sp>
        <p:nvSpPr>
          <p:cNvPr id="26" name="CustomShape 14"/>
          <p:cNvSpPr/>
          <p:nvPr/>
        </p:nvSpPr>
        <p:spPr>
          <a:xfrm>
            <a:off x="4482028" y="2091632"/>
            <a:ext cx="672840" cy="2120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800" b="1">
                <a:solidFill>
                  <a:srgbClr val="000000"/>
                </a:solidFill>
                <a:latin typeface="Calibri"/>
              </a:rPr>
              <a:t>LONDRINA</a:t>
            </a:r>
            <a:endParaRPr/>
          </a:p>
        </p:txBody>
      </p:sp>
      <p:sp>
        <p:nvSpPr>
          <p:cNvPr id="27" name="CustomShape 15"/>
          <p:cNvSpPr/>
          <p:nvPr/>
        </p:nvSpPr>
        <p:spPr>
          <a:xfrm>
            <a:off x="3521548" y="1947272"/>
            <a:ext cx="740880" cy="2120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800" b="1">
                <a:solidFill>
                  <a:srgbClr val="000000"/>
                </a:solidFill>
                <a:latin typeface="Calibri"/>
              </a:rPr>
              <a:t>MARINGÁ</a:t>
            </a:r>
            <a:endParaRPr/>
          </a:p>
        </p:txBody>
      </p:sp>
      <p:sp>
        <p:nvSpPr>
          <p:cNvPr id="28" name="CustomShape 16"/>
          <p:cNvSpPr/>
          <p:nvPr/>
        </p:nvSpPr>
        <p:spPr>
          <a:xfrm>
            <a:off x="5982148" y="3828272"/>
            <a:ext cx="742680" cy="2120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800" b="1">
                <a:solidFill>
                  <a:srgbClr val="000000"/>
                </a:solidFill>
                <a:latin typeface="Calibri"/>
              </a:rPr>
              <a:t>CASTRO</a:t>
            </a:r>
            <a:endParaRPr/>
          </a:p>
        </p:txBody>
      </p:sp>
      <p:sp>
        <p:nvSpPr>
          <p:cNvPr id="29" name="CustomShape 17"/>
          <p:cNvSpPr/>
          <p:nvPr/>
        </p:nvSpPr>
        <p:spPr>
          <a:xfrm>
            <a:off x="5240908" y="5117432"/>
            <a:ext cx="740880" cy="3337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800" b="1">
                <a:solidFill>
                  <a:srgbClr val="000000"/>
                </a:solidFill>
                <a:latin typeface="Calibri"/>
              </a:rPr>
              <a:t>SÃO MATEUS DO SUL</a:t>
            </a:r>
            <a:endParaRPr/>
          </a:p>
        </p:txBody>
      </p:sp>
      <p:sp>
        <p:nvSpPr>
          <p:cNvPr id="30" name="CustomShape 18"/>
          <p:cNvSpPr/>
          <p:nvPr/>
        </p:nvSpPr>
        <p:spPr>
          <a:xfrm>
            <a:off x="5888548" y="5011232"/>
            <a:ext cx="742680" cy="2120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800" b="1">
                <a:solidFill>
                  <a:srgbClr val="000000"/>
                </a:solidFill>
                <a:latin typeface="Calibri"/>
              </a:rPr>
              <a:t>LAPA</a:t>
            </a:r>
            <a:endParaRPr/>
          </a:p>
        </p:txBody>
      </p:sp>
      <p:sp>
        <p:nvSpPr>
          <p:cNvPr id="31" name="CustomShape 19"/>
          <p:cNvSpPr/>
          <p:nvPr/>
        </p:nvSpPr>
        <p:spPr>
          <a:xfrm>
            <a:off x="7442668" y="4744472"/>
            <a:ext cx="863280" cy="2120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800" b="1">
                <a:solidFill>
                  <a:srgbClr val="000000"/>
                </a:solidFill>
                <a:latin typeface="Calibri"/>
              </a:rPr>
              <a:t>PARANAGUÁ</a:t>
            </a:r>
            <a:endParaRPr/>
          </a:p>
        </p:txBody>
      </p:sp>
      <p:sp>
        <p:nvSpPr>
          <p:cNvPr id="32" name="CustomShape 20"/>
          <p:cNvSpPr/>
          <p:nvPr/>
        </p:nvSpPr>
        <p:spPr>
          <a:xfrm>
            <a:off x="6725188" y="4506152"/>
            <a:ext cx="591840" cy="2120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800" b="1">
                <a:solidFill>
                  <a:srgbClr val="000000"/>
                </a:solidFill>
                <a:latin typeface="Calibri"/>
              </a:rPr>
              <a:t>CURITIBA</a:t>
            </a:r>
            <a:endParaRPr/>
          </a:p>
        </p:txBody>
      </p:sp>
      <p:sp>
        <p:nvSpPr>
          <p:cNvPr id="33" name="CustomShape 21"/>
          <p:cNvSpPr/>
          <p:nvPr/>
        </p:nvSpPr>
        <p:spPr>
          <a:xfrm>
            <a:off x="5147308" y="2988752"/>
            <a:ext cx="740880" cy="3337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800" b="1">
                <a:solidFill>
                  <a:srgbClr val="000000"/>
                </a:solidFill>
                <a:latin typeface="Calibri"/>
              </a:rPr>
              <a:t>TELÊMACO BORBA</a:t>
            </a:r>
            <a:endParaRPr/>
          </a:p>
        </p:txBody>
      </p:sp>
      <p:sp>
        <p:nvSpPr>
          <p:cNvPr id="38" name="CustomShape 26"/>
          <p:cNvSpPr/>
          <p:nvPr/>
        </p:nvSpPr>
        <p:spPr>
          <a:xfrm>
            <a:off x="3446309" y="1113872"/>
            <a:ext cx="1499758" cy="333720"/>
          </a:xfrm>
          <a:prstGeom prst="rect">
            <a:avLst/>
          </a:prstGeom>
          <a:solidFill>
            <a:srgbClr val="FFAFAF"/>
          </a:solidFill>
          <a:ln w="9360">
            <a:noFill/>
            <a:miter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800" b="1" dirty="0" smtClean="0">
                <a:solidFill>
                  <a:srgbClr val="000000"/>
                </a:solidFill>
                <a:latin typeface="Calibri"/>
              </a:rPr>
              <a:t>PROJET NORD DU </a:t>
            </a:r>
            <a:r>
              <a:rPr lang="pt-BR" sz="800" b="1" dirty="0">
                <a:solidFill>
                  <a:srgbClr val="000000"/>
                </a:solidFill>
                <a:latin typeface="Calibri"/>
              </a:rPr>
              <a:t>PARANÁ II</a:t>
            </a:r>
            <a:endParaRPr b="1" dirty="0"/>
          </a:p>
          <a:p>
            <a:pPr algn="ctr">
              <a:lnSpc>
                <a:spcPct val="100000"/>
              </a:lnSpc>
            </a:pPr>
            <a:r>
              <a:rPr lang="pt-BR" sz="800" b="1" dirty="0" err="1" smtClean="0">
                <a:solidFill>
                  <a:srgbClr val="000000"/>
                </a:solidFill>
                <a:latin typeface="Calibri"/>
              </a:rPr>
              <a:t>Extension</a:t>
            </a:r>
            <a:r>
              <a:rPr lang="pt-BR" sz="800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t-BR" sz="800" b="1" dirty="0" err="1" smtClean="0">
                <a:solidFill>
                  <a:srgbClr val="000000"/>
                </a:solidFill>
                <a:latin typeface="Calibri"/>
              </a:rPr>
              <a:t>du</a:t>
            </a:r>
            <a:r>
              <a:rPr lang="pt-BR" sz="800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t-BR" sz="800" b="1" dirty="0" err="1" smtClean="0">
                <a:solidFill>
                  <a:srgbClr val="000000"/>
                </a:solidFill>
                <a:latin typeface="Calibri"/>
              </a:rPr>
              <a:t>réseau</a:t>
            </a:r>
            <a:r>
              <a:rPr lang="pt-BR" sz="800" b="1" dirty="0" smtClean="0">
                <a:solidFill>
                  <a:srgbClr val="000000"/>
                </a:solidFill>
                <a:latin typeface="Calibri"/>
              </a:rPr>
              <a:t>: </a:t>
            </a:r>
            <a:r>
              <a:rPr lang="pt-BR" sz="800" b="1" dirty="0">
                <a:solidFill>
                  <a:srgbClr val="000000"/>
                </a:solidFill>
                <a:latin typeface="Calibri"/>
              </a:rPr>
              <a:t>130 km </a:t>
            </a:r>
            <a:endParaRPr b="1" dirty="0"/>
          </a:p>
        </p:txBody>
      </p:sp>
      <p:sp>
        <p:nvSpPr>
          <p:cNvPr id="39" name="CustomShape 27"/>
          <p:cNvSpPr/>
          <p:nvPr/>
        </p:nvSpPr>
        <p:spPr>
          <a:xfrm>
            <a:off x="4196188" y="1452272"/>
            <a:ext cx="139320" cy="700920"/>
          </a:xfrm>
          <a:prstGeom prst="straightConnector1">
            <a:avLst/>
          </a:prstGeom>
          <a:ln w="6480">
            <a:solidFill>
              <a:srgbClr val="000000"/>
            </a:solidFill>
            <a:miter/>
            <a:tailEnd type="triangle" w="med" len="med"/>
          </a:ln>
        </p:spPr>
      </p:sp>
      <p:sp>
        <p:nvSpPr>
          <p:cNvPr id="41" name="CustomShape 29"/>
          <p:cNvSpPr/>
          <p:nvPr/>
        </p:nvSpPr>
        <p:spPr>
          <a:xfrm flipH="1">
            <a:off x="5635468" y="1641272"/>
            <a:ext cx="472680" cy="629640"/>
          </a:xfrm>
          <a:prstGeom prst="straightConnector1">
            <a:avLst/>
          </a:prstGeom>
          <a:ln w="12600">
            <a:solidFill>
              <a:srgbClr val="000000"/>
            </a:solidFill>
            <a:miter/>
            <a:tailEnd type="triangle" w="med" len="med"/>
          </a:ln>
        </p:spPr>
      </p:sp>
      <p:sp>
        <p:nvSpPr>
          <p:cNvPr id="43" name="CustomShape 31"/>
          <p:cNvSpPr/>
          <p:nvPr/>
        </p:nvSpPr>
        <p:spPr>
          <a:xfrm flipH="1">
            <a:off x="6679108" y="3008192"/>
            <a:ext cx="763200" cy="335880"/>
          </a:xfrm>
          <a:prstGeom prst="straightConnector1">
            <a:avLst/>
          </a:prstGeom>
          <a:ln w="12600">
            <a:solidFill>
              <a:srgbClr val="000000"/>
            </a:solidFill>
            <a:miter/>
            <a:tailEnd type="triangle" w="med" len="med"/>
          </a:ln>
        </p:spPr>
      </p:sp>
      <p:sp>
        <p:nvSpPr>
          <p:cNvPr id="45" name="CustomShape 33"/>
          <p:cNvSpPr/>
          <p:nvPr/>
        </p:nvSpPr>
        <p:spPr>
          <a:xfrm flipH="1">
            <a:off x="7442668" y="4377992"/>
            <a:ext cx="476640" cy="515160"/>
          </a:xfrm>
          <a:prstGeom prst="straightConnector1">
            <a:avLst/>
          </a:prstGeom>
          <a:ln w="12600">
            <a:solidFill>
              <a:srgbClr val="000000"/>
            </a:solidFill>
            <a:miter/>
            <a:tailEnd type="triangle" w="med" len="med"/>
          </a:ln>
        </p:spPr>
      </p:sp>
      <p:sp>
        <p:nvSpPr>
          <p:cNvPr id="47" name="CustomShape 35"/>
          <p:cNvSpPr/>
          <p:nvPr/>
        </p:nvSpPr>
        <p:spPr>
          <a:xfrm rot="10800000" flipV="1">
            <a:off x="4946068" y="4929872"/>
            <a:ext cx="554400" cy="402840"/>
          </a:xfrm>
          <a:prstGeom prst="straightConnector1">
            <a:avLst/>
          </a:prstGeom>
          <a:ln w="12600">
            <a:solidFill>
              <a:srgbClr val="000000"/>
            </a:solidFill>
            <a:miter/>
            <a:tailEnd type="triangle" w="med" len="med"/>
          </a:ln>
        </p:spPr>
      </p:sp>
      <p:sp>
        <p:nvSpPr>
          <p:cNvPr id="49" name="CustomShape 37"/>
          <p:cNvSpPr/>
          <p:nvPr/>
        </p:nvSpPr>
        <p:spPr>
          <a:xfrm rot="10800000" flipH="1" flipV="1">
            <a:off x="6047668" y="4487072"/>
            <a:ext cx="677520" cy="520200"/>
          </a:xfrm>
          <a:prstGeom prst="straightConnector1">
            <a:avLst/>
          </a:prstGeom>
          <a:ln w="12600">
            <a:solidFill>
              <a:srgbClr val="000000"/>
            </a:solidFill>
            <a:miter/>
            <a:tailEnd type="triangle" w="med" len="med"/>
          </a:ln>
        </p:spPr>
      </p:sp>
      <p:sp>
        <p:nvSpPr>
          <p:cNvPr id="54" name="CustomShape 42"/>
          <p:cNvSpPr/>
          <p:nvPr/>
        </p:nvSpPr>
        <p:spPr>
          <a:xfrm>
            <a:off x="3769228" y="2160032"/>
            <a:ext cx="3074760" cy="2733480"/>
          </a:xfrm>
          <a:prstGeom prst="rect">
            <a:avLst/>
          </a:prstGeom>
          <a:ln w="25560">
            <a:solidFill>
              <a:srgbClr val="4F8358"/>
            </a:solidFill>
            <a:miter/>
          </a:ln>
        </p:spPr>
      </p:sp>
      <p:sp>
        <p:nvSpPr>
          <p:cNvPr id="56" name="CustomShape 44"/>
          <p:cNvSpPr/>
          <p:nvPr/>
        </p:nvSpPr>
        <p:spPr>
          <a:xfrm rot="10800000" flipV="1">
            <a:off x="4149028" y="2400872"/>
            <a:ext cx="56880" cy="293400"/>
          </a:xfrm>
          <a:prstGeom prst="straightConnector1">
            <a:avLst/>
          </a:prstGeom>
          <a:ln w="12600">
            <a:solidFill>
              <a:srgbClr val="000000"/>
            </a:solidFill>
            <a:miter/>
            <a:tailEnd type="triangle" w="med" len="med"/>
          </a:ln>
        </p:spPr>
      </p:sp>
      <p:sp>
        <p:nvSpPr>
          <p:cNvPr id="57" name="CustomShape 45"/>
          <p:cNvSpPr/>
          <p:nvPr/>
        </p:nvSpPr>
        <p:spPr>
          <a:xfrm>
            <a:off x="5653468" y="4141112"/>
            <a:ext cx="740880" cy="3337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800" b="1">
                <a:solidFill>
                  <a:srgbClr val="000000"/>
                </a:solidFill>
                <a:latin typeface="Calibri"/>
              </a:rPr>
              <a:t>PONTA GROSSA</a:t>
            </a:r>
            <a:endParaRPr/>
          </a:p>
        </p:txBody>
      </p:sp>
      <p:sp>
        <p:nvSpPr>
          <p:cNvPr id="58" name="CustomShape 46"/>
          <p:cNvSpPr/>
          <p:nvPr/>
        </p:nvSpPr>
        <p:spPr>
          <a:xfrm>
            <a:off x="800668" y="2167952"/>
            <a:ext cx="2960280" cy="2752200"/>
          </a:xfrm>
          <a:prstGeom prst="rect">
            <a:avLst/>
          </a:prstGeom>
          <a:ln w="12600">
            <a:solidFill>
              <a:srgbClr val="000000"/>
            </a:solidFill>
            <a:custDash>
              <a:ds d="140000" sp="105000"/>
            </a:custDash>
            <a:miter/>
          </a:ln>
        </p:spPr>
      </p:sp>
      <p:sp>
        <p:nvSpPr>
          <p:cNvPr id="59" name="CustomShape 47"/>
          <p:cNvSpPr/>
          <p:nvPr/>
        </p:nvSpPr>
        <p:spPr>
          <a:xfrm>
            <a:off x="2132668" y="4128512"/>
            <a:ext cx="2203200" cy="809280"/>
          </a:xfrm>
          <a:prstGeom prst="rect">
            <a:avLst/>
          </a:prstGeom>
          <a:ln w="12600">
            <a:solidFill>
              <a:srgbClr val="000000"/>
            </a:solidFill>
            <a:custDash>
              <a:ds d="140000" sp="105000"/>
            </a:custDash>
            <a:miter/>
          </a:ln>
        </p:spPr>
      </p:sp>
      <p:sp>
        <p:nvSpPr>
          <p:cNvPr id="60" name="CustomShape 48"/>
          <p:cNvSpPr/>
          <p:nvPr/>
        </p:nvSpPr>
        <p:spPr>
          <a:xfrm>
            <a:off x="3846988" y="3663392"/>
            <a:ext cx="583920" cy="907560"/>
          </a:xfrm>
          <a:prstGeom prst="rect">
            <a:avLst/>
          </a:prstGeom>
          <a:ln w="12600">
            <a:solidFill>
              <a:srgbClr val="000000"/>
            </a:solidFill>
            <a:custDash>
              <a:ds d="140000" sp="105000"/>
            </a:custDash>
            <a:miter/>
          </a:ln>
        </p:spPr>
      </p:sp>
      <p:sp>
        <p:nvSpPr>
          <p:cNvPr id="61" name="CustomShape 49"/>
          <p:cNvSpPr/>
          <p:nvPr/>
        </p:nvSpPr>
        <p:spPr>
          <a:xfrm>
            <a:off x="4335868" y="4241192"/>
            <a:ext cx="1531440" cy="504360"/>
          </a:xfrm>
          <a:prstGeom prst="rect">
            <a:avLst/>
          </a:prstGeom>
          <a:ln w="12600">
            <a:solidFill>
              <a:srgbClr val="000000"/>
            </a:solidFill>
            <a:custDash>
              <a:ds d="140000" sp="105000"/>
            </a:custDash>
            <a:miter/>
          </a:ln>
        </p:spPr>
      </p:sp>
      <p:sp>
        <p:nvSpPr>
          <p:cNvPr id="63" name="CustomShape 51"/>
          <p:cNvSpPr/>
          <p:nvPr/>
        </p:nvSpPr>
        <p:spPr>
          <a:xfrm rot="10800000" flipV="1">
            <a:off x="794548" y="4130312"/>
            <a:ext cx="350640" cy="483840"/>
          </a:xfrm>
          <a:prstGeom prst="straightConnector1">
            <a:avLst/>
          </a:prstGeom>
          <a:ln w="12600">
            <a:solidFill>
              <a:srgbClr val="000000"/>
            </a:solidFill>
            <a:miter/>
            <a:tailEnd type="triangle" w="med" len="med"/>
          </a:ln>
        </p:spPr>
      </p:sp>
      <p:grpSp>
        <p:nvGrpSpPr>
          <p:cNvPr id="3" name="Group 2"/>
          <p:cNvGrpSpPr/>
          <p:nvPr/>
        </p:nvGrpSpPr>
        <p:grpSpPr>
          <a:xfrm>
            <a:off x="7248600" y="1358177"/>
            <a:ext cx="1895400" cy="1354563"/>
            <a:chOff x="7184880" y="1338881"/>
            <a:chExt cx="1895400" cy="1354563"/>
          </a:xfrm>
        </p:grpSpPr>
        <p:sp>
          <p:nvSpPr>
            <p:cNvPr id="34" name="CustomShape 22"/>
            <p:cNvSpPr/>
            <p:nvPr/>
          </p:nvSpPr>
          <p:spPr>
            <a:xfrm>
              <a:off x="7184880" y="1437750"/>
              <a:ext cx="256680" cy="144000"/>
            </a:xfrm>
            <a:prstGeom prst="rect">
              <a:avLst/>
            </a:prstGeom>
            <a:solidFill>
              <a:srgbClr val="FF9933"/>
            </a:solidFill>
            <a:ln w="25560">
              <a:solidFill>
                <a:srgbClr val="CC9900"/>
              </a:solidFill>
              <a:miter/>
            </a:ln>
          </p:spPr>
        </p:sp>
        <p:sp>
          <p:nvSpPr>
            <p:cNvPr id="35" name="CustomShape 23"/>
            <p:cNvSpPr/>
            <p:nvPr/>
          </p:nvSpPr>
          <p:spPr>
            <a:xfrm>
              <a:off x="7184880" y="1758510"/>
              <a:ext cx="256680" cy="144000"/>
            </a:xfrm>
            <a:prstGeom prst="rect">
              <a:avLst/>
            </a:prstGeom>
            <a:solidFill>
              <a:srgbClr val="4F8358"/>
            </a:solidFill>
            <a:ln w="25560">
              <a:solidFill>
                <a:srgbClr val="4F8358"/>
              </a:solidFill>
              <a:miter/>
            </a:ln>
          </p:spPr>
        </p:sp>
        <p:sp>
          <p:nvSpPr>
            <p:cNvPr id="36" name="CustomShape 24"/>
            <p:cNvSpPr/>
            <p:nvPr/>
          </p:nvSpPr>
          <p:spPr>
            <a:xfrm>
              <a:off x="7415280" y="1338881"/>
              <a:ext cx="1466640" cy="364680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pt-BR" sz="900" dirty="0" err="1" smtClean="0">
                  <a:solidFill>
                    <a:srgbClr val="000000"/>
                  </a:solidFill>
                  <a:latin typeface="Calibri"/>
                </a:rPr>
                <a:t>Bloc</a:t>
              </a:r>
              <a:r>
                <a:rPr lang="pt-BR" sz="900" dirty="0" smtClean="0">
                  <a:solidFill>
                    <a:srgbClr val="000000"/>
                  </a:solidFill>
                  <a:latin typeface="Calibri"/>
                </a:rPr>
                <a:t> d’</a:t>
              </a:r>
              <a:r>
                <a:rPr lang="pt-BR" sz="900" dirty="0" err="1" smtClean="0">
                  <a:solidFill>
                    <a:srgbClr val="000000"/>
                  </a:solidFill>
                  <a:latin typeface="Calibri"/>
                </a:rPr>
                <a:t>exploitation</a:t>
              </a:r>
              <a:r>
                <a:rPr lang="pt-BR" sz="900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pt-BR" sz="900" dirty="0">
                  <a:solidFill>
                    <a:srgbClr val="000000"/>
                  </a:solidFill>
                  <a:latin typeface="Calibri"/>
                </a:rPr>
                <a:t>COPEL &amp; </a:t>
              </a:r>
              <a:r>
                <a:rPr lang="pt-BR" sz="900" dirty="0" err="1" smtClean="0">
                  <a:solidFill>
                    <a:srgbClr val="000000"/>
                  </a:solidFill>
                  <a:latin typeface="Calibri"/>
                </a:rPr>
                <a:t>Partenaires</a:t>
              </a:r>
              <a:endParaRPr dirty="0"/>
            </a:p>
          </p:txBody>
        </p:sp>
        <p:sp>
          <p:nvSpPr>
            <p:cNvPr id="37" name="CustomShape 25"/>
            <p:cNvSpPr/>
            <p:nvPr/>
          </p:nvSpPr>
          <p:spPr>
            <a:xfrm>
              <a:off x="7410600" y="1666308"/>
              <a:ext cx="1669680" cy="364680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pt-BR" sz="900" dirty="0" err="1" smtClean="0">
                  <a:solidFill>
                    <a:srgbClr val="000000"/>
                  </a:solidFill>
                  <a:latin typeface="Calibri"/>
                </a:rPr>
                <a:t>Bloc</a:t>
              </a:r>
              <a:r>
                <a:rPr lang="pt-BR" sz="900" dirty="0" smtClean="0">
                  <a:solidFill>
                    <a:srgbClr val="000000"/>
                  </a:solidFill>
                  <a:latin typeface="Calibri"/>
                </a:rPr>
                <a:t> d’</a:t>
              </a:r>
              <a:r>
                <a:rPr lang="pt-BR" sz="900" dirty="0" err="1" smtClean="0">
                  <a:solidFill>
                    <a:srgbClr val="000000"/>
                  </a:solidFill>
                  <a:latin typeface="Calibri"/>
                </a:rPr>
                <a:t>exploitation</a:t>
              </a:r>
              <a:r>
                <a:rPr lang="pt-BR" sz="900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pt-BR" sz="900" dirty="0">
                  <a:solidFill>
                    <a:srgbClr val="000000"/>
                  </a:solidFill>
                  <a:latin typeface="Calibri"/>
                </a:rPr>
                <a:t>PETROBRAS</a:t>
              </a:r>
              <a:endParaRPr dirty="0"/>
            </a:p>
          </p:txBody>
        </p:sp>
        <p:sp>
          <p:nvSpPr>
            <p:cNvPr id="50" name="Line 38"/>
            <p:cNvSpPr/>
            <p:nvPr/>
          </p:nvSpPr>
          <p:spPr>
            <a:xfrm>
              <a:off x="7184880" y="2161710"/>
              <a:ext cx="257040" cy="0"/>
            </a:xfrm>
            <a:prstGeom prst="line">
              <a:avLst/>
            </a:prstGeom>
            <a:ln w="6480">
              <a:solidFill>
                <a:srgbClr val="524AF0"/>
              </a:solidFill>
              <a:miter/>
            </a:ln>
          </p:spPr>
        </p:sp>
        <p:sp>
          <p:nvSpPr>
            <p:cNvPr id="51" name="CustomShape 39"/>
            <p:cNvSpPr/>
            <p:nvPr/>
          </p:nvSpPr>
          <p:spPr>
            <a:xfrm>
              <a:off x="7426440" y="2034630"/>
              <a:ext cx="1550520" cy="227520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pt-BR" sz="900" dirty="0" err="1" smtClean="0">
                  <a:solidFill>
                    <a:srgbClr val="000000"/>
                  </a:solidFill>
                  <a:latin typeface="Calibri"/>
                </a:rPr>
                <a:t>Réseau</a:t>
              </a:r>
              <a:r>
                <a:rPr lang="pt-BR" sz="900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pt-BR" sz="900" dirty="0">
                  <a:solidFill>
                    <a:srgbClr val="000000"/>
                  </a:solidFill>
                  <a:latin typeface="Calibri"/>
                </a:rPr>
                <a:t>COMPAGAS</a:t>
              </a:r>
              <a:endParaRPr dirty="0"/>
            </a:p>
          </p:txBody>
        </p:sp>
        <p:sp>
          <p:nvSpPr>
            <p:cNvPr id="52" name="Line 40"/>
            <p:cNvSpPr/>
            <p:nvPr/>
          </p:nvSpPr>
          <p:spPr>
            <a:xfrm>
              <a:off x="7184880" y="2386364"/>
              <a:ext cx="257040" cy="0"/>
            </a:xfrm>
            <a:prstGeom prst="line">
              <a:avLst/>
            </a:prstGeom>
            <a:ln w="50760">
              <a:solidFill>
                <a:srgbClr val="000000"/>
              </a:solidFill>
              <a:miter/>
            </a:ln>
          </p:spPr>
        </p:sp>
        <p:sp>
          <p:nvSpPr>
            <p:cNvPr id="53" name="CustomShape 41"/>
            <p:cNvSpPr/>
            <p:nvPr/>
          </p:nvSpPr>
          <p:spPr>
            <a:xfrm>
              <a:off x="7410600" y="2253870"/>
              <a:ext cx="1598400" cy="227520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pt-BR" sz="900" dirty="0" err="1" smtClean="0">
                  <a:solidFill>
                    <a:srgbClr val="000000"/>
                  </a:solidFill>
                  <a:latin typeface="Calibri"/>
                </a:rPr>
                <a:t>Gazoduc</a:t>
              </a:r>
              <a:r>
                <a:rPr lang="pt-BR" sz="900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pt-BR" sz="900" dirty="0" err="1" smtClean="0">
                  <a:solidFill>
                    <a:srgbClr val="000000"/>
                  </a:solidFill>
                  <a:latin typeface="Calibri"/>
                </a:rPr>
                <a:t>Bolivie</a:t>
              </a:r>
              <a:r>
                <a:rPr lang="pt-BR" sz="900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pt-BR" sz="900" dirty="0">
                  <a:solidFill>
                    <a:srgbClr val="000000"/>
                  </a:solidFill>
                  <a:latin typeface="Calibri"/>
                </a:rPr>
                <a:t>- </a:t>
              </a:r>
              <a:r>
                <a:rPr lang="pt-BR" sz="900" dirty="0" smtClean="0">
                  <a:solidFill>
                    <a:srgbClr val="000000"/>
                  </a:solidFill>
                  <a:latin typeface="Calibri"/>
                </a:rPr>
                <a:t>Brésil</a:t>
              </a:r>
              <a:endParaRPr dirty="0"/>
            </a:p>
          </p:txBody>
        </p:sp>
        <p:sp>
          <p:nvSpPr>
            <p:cNvPr id="64" name="Line 52"/>
            <p:cNvSpPr/>
            <p:nvPr/>
          </p:nvSpPr>
          <p:spPr>
            <a:xfrm>
              <a:off x="7184880" y="2596978"/>
              <a:ext cx="257040" cy="0"/>
            </a:xfrm>
            <a:prstGeom prst="line">
              <a:avLst/>
            </a:prstGeom>
            <a:ln w="6480">
              <a:solidFill>
                <a:srgbClr val="000000"/>
              </a:solidFill>
              <a:custDash>
                <a:ds d="140000" sp="105000"/>
              </a:custDash>
              <a:miter/>
            </a:ln>
          </p:spPr>
        </p:sp>
        <p:sp>
          <p:nvSpPr>
            <p:cNvPr id="65" name="CustomShape 53"/>
            <p:cNvSpPr/>
            <p:nvPr/>
          </p:nvSpPr>
          <p:spPr>
            <a:xfrm>
              <a:off x="7410600" y="2465924"/>
              <a:ext cx="1669680" cy="227520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pt-BR" sz="900" dirty="0" err="1" smtClean="0">
                  <a:solidFill>
                    <a:srgbClr val="000000"/>
                  </a:solidFill>
                  <a:latin typeface="Calibri"/>
                </a:rPr>
                <a:t>Réseau</a:t>
              </a:r>
              <a:r>
                <a:rPr lang="pt-BR" sz="900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pt-BR" sz="900" dirty="0" err="1" smtClean="0">
                  <a:solidFill>
                    <a:srgbClr val="000000"/>
                  </a:solidFill>
                  <a:latin typeface="Calibri"/>
                </a:rPr>
                <a:t>Intégration</a:t>
              </a:r>
              <a:r>
                <a:rPr lang="pt-BR" sz="900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pt-BR" sz="900" dirty="0" err="1" smtClean="0">
                  <a:solidFill>
                    <a:srgbClr val="000000"/>
                  </a:solidFill>
                  <a:latin typeface="Calibri"/>
                </a:rPr>
                <a:t>Energétique</a:t>
              </a:r>
              <a:endParaRPr dirty="0"/>
            </a:p>
          </p:txBody>
        </p:sp>
      </p:grpSp>
      <p:sp>
        <p:nvSpPr>
          <p:cNvPr id="40" name="CustomShape 28"/>
          <p:cNvSpPr/>
          <p:nvPr/>
        </p:nvSpPr>
        <p:spPr>
          <a:xfrm>
            <a:off x="5374108" y="1302512"/>
            <a:ext cx="1469880" cy="333720"/>
          </a:xfrm>
          <a:prstGeom prst="rect">
            <a:avLst/>
          </a:prstGeom>
          <a:solidFill>
            <a:srgbClr val="FF9933"/>
          </a:solidFill>
          <a:ln w="9360">
            <a:noFill/>
            <a:miter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800" b="1" dirty="0" smtClean="0">
                <a:solidFill>
                  <a:srgbClr val="000000"/>
                </a:solidFill>
                <a:latin typeface="Calibri"/>
              </a:rPr>
              <a:t>PROJET NORD DU </a:t>
            </a:r>
            <a:r>
              <a:rPr lang="pt-BR" sz="800" b="1" dirty="0">
                <a:solidFill>
                  <a:srgbClr val="000000"/>
                </a:solidFill>
                <a:latin typeface="Calibri"/>
              </a:rPr>
              <a:t>PARANÁ</a:t>
            </a:r>
            <a:endParaRPr b="1" dirty="0"/>
          </a:p>
          <a:p>
            <a:pPr algn="ctr">
              <a:lnSpc>
                <a:spcPct val="100000"/>
              </a:lnSpc>
            </a:pPr>
            <a:r>
              <a:rPr lang="pt-BR" sz="800" b="1" dirty="0" err="1" smtClean="0">
                <a:solidFill>
                  <a:srgbClr val="000000"/>
                </a:solidFill>
                <a:latin typeface="Calibri"/>
              </a:rPr>
              <a:t>Extension</a:t>
            </a:r>
            <a:r>
              <a:rPr lang="pt-BR" sz="800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t-BR" sz="800" b="1" dirty="0" err="1" smtClean="0">
                <a:solidFill>
                  <a:srgbClr val="000000"/>
                </a:solidFill>
                <a:latin typeface="Calibri"/>
              </a:rPr>
              <a:t>du</a:t>
            </a:r>
            <a:r>
              <a:rPr lang="pt-BR" sz="800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t-BR" sz="800" b="1" dirty="0" err="1" smtClean="0">
                <a:solidFill>
                  <a:srgbClr val="000000"/>
                </a:solidFill>
                <a:latin typeface="Calibri"/>
              </a:rPr>
              <a:t>réseau</a:t>
            </a:r>
            <a:r>
              <a:rPr lang="pt-BR" sz="800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t-BR" sz="800" b="1" dirty="0">
                <a:solidFill>
                  <a:srgbClr val="000000"/>
                </a:solidFill>
                <a:latin typeface="Calibri"/>
              </a:rPr>
              <a:t>: 212 km </a:t>
            </a:r>
            <a:endParaRPr b="1" dirty="0"/>
          </a:p>
        </p:txBody>
      </p:sp>
      <p:sp>
        <p:nvSpPr>
          <p:cNvPr id="42" name="CustomShape 30"/>
          <p:cNvSpPr/>
          <p:nvPr/>
        </p:nvSpPr>
        <p:spPr>
          <a:xfrm>
            <a:off x="7194509" y="2988752"/>
            <a:ext cx="1230065" cy="507600"/>
          </a:xfrm>
          <a:prstGeom prst="rect">
            <a:avLst/>
          </a:prstGeom>
          <a:solidFill>
            <a:srgbClr val="FF0000"/>
          </a:solidFill>
          <a:ln w="9360">
            <a:noFill/>
            <a:miter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800" b="1" dirty="0" smtClean="0">
                <a:solidFill>
                  <a:srgbClr val="FFFFFF"/>
                </a:solidFill>
                <a:latin typeface="Calibri"/>
              </a:rPr>
              <a:t>PROJET </a:t>
            </a:r>
            <a:r>
              <a:rPr lang="pt-BR" sz="800" b="1" dirty="0">
                <a:solidFill>
                  <a:srgbClr val="FFFFFF"/>
                </a:solidFill>
                <a:latin typeface="Calibri"/>
              </a:rPr>
              <a:t>PAPELEIRAS</a:t>
            </a:r>
            <a:endParaRPr b="1" dirty="0"/>
          </a:p>
          <a:p>
            <a:pPr algn="ctr">
              <a:lnSpc>
                <a:spcPct val="100000"/>
              </a:lnSpc>
            </a:pPr>
            <a:r>
              <a:rPr lang="pt-BR" sz="800" b="1" dirty="0" err="1" smtClean="0">
                <a:solidFill>
                  <a:srgbClr val="FFFFFF"/>
                </a:solidFill>
                <a:latin typeface="Calibri"/>
              </a:rPr>
              <a:t>Extension</a:t>
            </a:r>
            <a:r>
              <a:rPr lang="pt-BR" sz="800" b="1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pt-BR" sz="800" b="1" dirty="0" err="1" smtClean="0">
                <a:solidFill>
                  <a:srgbClr val="FFFFFF"/>
                </a:solidFill>
                <a:latin typeface="Calibri"/>
              </a:rPr>
              <a:t>du</a:t>
            </a:r>
            <a:r>
              <a:rPr lang="pt-BR" sz="800" b="1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pt-BR" sz="800" b="1" dirty="0" err="1" smtClean="0">
                <a:solidFill>
                  <a:srgbClr val="FFFFFF"/>
                </a:solidFill>
                <a:latin typeface="Calibri"/>
              </a:rPr>
              <a:t>réseau</a:t>
            </a:r>
            <a:r>
              <a:rPr lang="pt-BR" sz="800" b="1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pt-BR" sz="800" b="1" dirty="0">
                <a:solidFill>
                  <a:srgbClr val="FFFFFF"/>
                </a:solidFill>
                <a:latin typeface="Calibri"/>
              </a:rPr>
              <a:t>: 210 km </a:t>
            </a:r>
            <a:endParaRPr b="1" dirty="0"/>
          </a:p>
        </p:txBody>
      </p:sp>
      <p:sp>
        <p:nvSpPr>
          <p:cNvPr id="44" name="CustomShape 32"/>
          <p:cNvSpPr/>
          <p:nvPr/>
        </p:nvSpPr>
        <p:spPr>
          <a:xfrm>
            <a:off x="7202976" y="4039592"/>
            <a:ext cx="1433024" cy="333720"/>
          </a:xfrm>
          <a:prstGeom prst="rect">
            <a:avLst/>
          </a:prstGeom>
          <a:solidFill>
            <a:srgbClr val="CCFFCC"/>
          </a:solidFill>
          <a:ln w="9360">
            <a:noFill/>
            <a:miter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800" b="1" dirty="0" smtClean="0">
                <a:solidFill>
                  <a:srgbClr val="000000"/>
                </a:solidFill>
                <a:latin typeface="Calibri"/>
              </a:rPr>
              <a:t>PROJET </a:t>
            </a:r>
            <a:r>
              <a:rPr lang="pt-BR" sz="800" b="1" dirty="0">
                <a:solidFill>
                  <a:srgbClr val="000000"/>
                </a:solidFill>
                <a:latin typeface="Calibri"/>
              </a:rPr>
              <a:t>PARANAGUÁ</a:t>
            </a:r>
            <a:endParaRPr b="1" dirty="0"/>
          </a:p>
          <a:p>
            <a:pPr algn="ctr">
              <a:lnSpc>
                <a:spcPct val="100000"/>
              </a:lnSpc>
            </a:pPr>
            <a:r>
              <a:rPr lang="pt-BR" sz="800" b="1" dirty="0" err="1" smtClean="0">
                <a:solidFill>
                  <a:srgbClr val="000000"/>
                </a:solidFill>
                <a:latin typeface="Calibri"/>
              </a:rPr>
              <a:t>Extension</a:t>
            </a:r>
            <a:r>
              <a:rPr lang="pt-BR" sz="800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t-BR" sz="800" b="1" dirty="0" err="1" smtClean="0">
                <a:solidFill>
                  <a:srgbClr val="000000"/>
                </a:solidFill>
                <a:latin typeface="Calibri"/>
              </a:rPr>
              <a:t>du</a:t>
            </a:r>
            <a:r>
              <a:rPr lang="pt-BR" sz="800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t-BR" sz="800" b="1" dirty="0" err="1" smtClean="0">
                <a:solidFill>
                  <a:srgbClr val="000000"/>
                </a:solidFill>
                <a:latin typeface="Calibri"/>
              </a:rPr>
              <a:t>réseau</a:t>
            </a:r>
            <a:r>
              <a:rPr lang="pt-BR" sz="800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t-BR" sz="800" b="1" dirty="0">
                <a:solidFill>
                  <a:srgbClr val="000000"/>
                </a:solidFill>
                <a:latin typeface="Calibri"/>
              </a:rPr>
              <a:t>: 110 km</a:t>
            </a:r>
            <a:endParaRPr b="1" dirty="0"/>
          </a:p>
        </p:txBody>
      </p:sp>
      <p:sp>
        <p:nvSpPr>
          <p:cNvPr id="46" name="CustomShape 34"/>
          <p:cNvSpPr/>
          <p:nvPr/>
        </p:nvSpPr>
        <p:spPr>
          <a:xfrm>
            <a:off x="4692909" y="5736632"/>
            <a:ext cx="1614758" cy="333720"/>
          </a:xfrm>
          <a:prstGeom prst="rect">
            <a:avLst/>
          </a:prstGeom>
          <a:solidFill>
            <a:srgbClr val="9ED3D7"/>
          </a:soli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800" b="1" dirty="0" smtClean="0">
                <a:solidFill>
                  <a:srgbClr val="000000"/>
                </a:solidFill>
                <a:latin typeface="Calibri"/>
              </a:rPr>
              <a:t>PROJET </a:t>
            </a:r>
            <a:r>
              <a:rPr lang="pt-BR" sz="800" b="1" dirty="0">
                <a:solidFill>
                  <a:srgbClr val="000000"/>
                </a:solidFill>
                <a:latin typeface="Calibri"/>
              </a:rPr>
              <a:t>SÃO MATEUS DO SUL</a:t>
            </a:r>
            <a:endParaRPr b="1" dirty="0"/>
          </a:p>
          <a:p>
            <a:pPr algn="ctr">
              <a:lnSpc>
                <a:spcPct val="100000"/>
              </a:lnSpc>
            </a:pPr>
            <a:r>
              <a:rPr lang="pt-BR" sz="800" b="1" dirty="0" err="1" smtClean="0">
                <a:solidFill>
                  <a:srgbClr val="000000"/>
                </a:solidFill>
                <a:latin typeface="Calibri"/>
              </a:rPr>
              <a:t>Extension</a:t>
            </a:r>
            <a:r>
              <a:rPr lang="pt-BR" sz="800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t-BR" sz="800" b="1" dirty="0" err="1" smtClean="0">
                <a:solidFill>
                  <a:srgbClr val="000000"/>
                </a:solidFill>
                <a:latin typeface="Calibri"/>
              </a:rPr>
              <a:t>du</a:t>
            </a:r>
            <a:r>
              <a:rPr lang="pt-BR" sz="800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t-BR" sz="800" b="1" dirty="0" err="1" smtClean="0">
                <a:solidFill>
                  <a:srgbClr val="000000"/>
                </a:solidFill>
                <a:latin typeface="Calibri"/>
              </a:rPr>
              <a:t>réseau</a:t>
            </a:r>
            <a:r>
              <a:rPr lang="pt-BR" sz="800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t-BR" sz="800" b="1" dirty="0">
                <a:solidFill>
                  <a:srgbClr val="000000"/>
                </a:solidFill>
                <a:latin typeface="Calibri"/>
              </a:rPr>
              <a:t>: 82 km</a:t>
            </a:r>
            <a:endParaRPr b="1" dirty="0"/>
          </a:p>
        </p:txBody>
      </p:sp>
      <p:sp>
        <p:nvSpPr>
          <p:cNvPr id="48" name="CustomShape 36"/>
          <p:cNvSpPr/>
          <p:nvPr/>
        </p:nvSpPr>
        <p:spPr>
          <a:xfrm>
            <a:off x="6686243" y="5528552"/>
            <a:ext cx="1433290" cy="333720"/>
          </a:xfrm>
          <a:prstGeom prst="rect">
            <a:avLst/>
          </a:prstGeom>
          <a:solidFill>
            <a:srgbClr val="0070C0"/>
          </a:solidFill>
          <a:ln w="9360">
            <a:noFill/>
            <a:miter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800" b="1" dirty="0" smtClean="0">
                <a:solidFill>
                  <a:srgbClr val="FFFFFF"/>
                </a:solidFill>
                <a:latin typeface="Calibri"/>
              </a:rPr>
              <a:t>PROJET </a:t>
            </a:r>
            <a:r>
              <a:rPr lang="pt-BR" sz="800" b="1" dirty="0">
                <a:solidFill>
                  <a:srgbClr val="FFFFFF"/>
                </a:solidFill>
                <a:latin typeface="Calibri"/>
              </a:rPr>
              <a:t>LAPA</a:t>
            </a:r>
            <a:endParaRPr b="1" dirty="0"/>
          </a:p>
          <a:p>
            <a:pPr algn="ctr">
              <a:lnSpc>
                <a:spcPct val="100000"/>
              </a:lnSpc>
            </a:pPr>
            <a:r>
              <a:rPr lang="pt-BR" sz="800" b="1" dirty="0" err="1" smtClean="0">
                <a:solidFill>
                  <a:srgbClr val="FFFFFF"/>
                </a:solidFill>
                <a:latin typeface="Calibri"/>
              </a:rPr>
              <a:t>Extension</a:t>
            </a:r>
            <a:r>
              <a:rPr lang="pt-BR" sz="800" b="1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pt-BR" sz="800" b="1" dirty="0" err="1" smtClean="0">
                <a:solidFill>
                  <a:srgbClr val="FFFFFF"/>
                </a:solidFill>
                <a:latin typeface="Calibri"/>
              </a:rPr>
              <a:t>du</a:t>
            </a:r>
            <a:r>
              <a:rPr lang="pt-BR" sz="800" b="1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pt-BR" sz="800" b="1" dirty="0" err="1" smtClean="0">
                <a:solidFill>
                  <a:srgbClr val="FFFFFF"/>
                </a:solidFill>
                <a:latin typeface="Calibri"/>
              </a:rPr>
              <a:t>réseau</a:t>
            </a:r>
            <a:r>
              <a:rPr lang="pt-BR" sz="800" b="1" dirty="0" smtClean="0">
                <a:solidFill>
                  <a:srgbClr val="FFFFFF"/>
                </a:solidFill>
                <a:latin typeface="Calibri"/>
              </a:rPr>
              <a:t>: </a:t>
            </a:r>
            <a:r>
              <a:rPr lang="pt-BR" sz="800" b="1" dirty="0">
                <a:solidFill>
                  <a:srgbClr val="FFFFFF"/>
                </a:solidFill>
                <a:latin typeface="Calibri"/>
              </a:rPr>
              <a:t>80 km</a:t>
            </a:r>
            <a:endParaRPr b="1" dirty="0"/>
          </a:p>
        </p:txBody>
      </p:sp>
      <p:sp>
        <p:nvSpPr>
          <p:cNvPr id="62" name="CustomShape 50"/>
          <p:cNvSpPr/>
          <p:nvPr/>
        </p:nvSpPr>
        <p:spPr>
          <a:xfrm>
            <a:off x="157708" y="5098352"/>
            <a:ext cx="1974600" cy="333720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800" b="1" dirty="0" smtClean="0">
                <a:solidFill>
                  <a:srgbClr val="000000"/>
                </a:solidFill>
                <a:latin typeface="Calibri"/>
              </a:rPr>
              <a:t>PROJET INTEGRATION ENERGÉTIQUE</a:t>
            </a:r>
            <a:endParaRPr b="1" dirty="0"/>
          </a:p>
          <a:p>
            <a:pPr algn="ctr">
              <a:lnSpc>
                <a:spcPct val="100000"/>
              </a:lnSpc>
            </a:pPr>
            <a:r>
              <a:rPr lang="pt-BR" sz="800" b="1" dirty="0" err="1" smtClean="0">
                <a:solidFill>
                  <a:srgbClr val="000000"/>
                </a:solidFill>
                <a:latin typeface="Calibri"/>
              </a:rPr>
              <a:t>Extension</a:t>
            </a:r>
            <a:r>
              <a:rPr lang="pt-BR" sz="800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t-BR" sz="800" b="1" dirty="0" err="1" smtClean="0">
                <a:solidFill>
                  <a:srgbClr val="000000"/>
                </a:solidFill>
                <a:latin typeface="Calibri"/>
              </a:rPr>
              <a:t>du</a:t>
            </a:r>
            <a:r>
              <a:rPr lang="pt-BR" sz="800" b="1" dirty="0" smtClean="0">
                <a:solidFill>
                  <a:srgbClr val="000000"/>
                </a:solidFill>
                <a:latin typeface="Calibri"/>
              </a:rPr>
              <a:t>  </a:t>
            </a:r>
            <a:r>
              <a:rPr lang="pt-BR" sz="800" b="1" dirty="0" err="1" smtClean="0">
                <a:solidFill>
                  <a:srgbClr val="000000"/>
                </a:solidFill>
                <a:latin typeface="Calibri"/>
              </a:rPr>
              <a:t>réseau</a:t>
            </a:r>
            <a:r>
              <a:rPr lang="pt-BR" sz="800" b="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pt-BR" sz="800" b="1" dirty="0">
                <a:solidFill>
                  <a:srgbClr val="000000"/>
                </a:solidFill>
                <a:latin typeface="Calibri"/>
              </a:rPr>
              <a:t>: 740 km </a:t>
            </a:r>
            <a:endParaRPr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61952" y="6133870"/>
            <a:ext cx="4626274" cy="582205"/>
            <a:chOff x="128084" y="6031100"/>
            <a:chExt cx="4626274" cy="582205"/>
          </a:xfrm>
        </p:grpSpPr>
        <p:sp>
          <p:nvSpPr>
            <p:cNvPr id="94" name="Rectangle 93"/>
            <p:cNvSpPr/>
            <p:nvPr/>
          </p:nvSpPr>
          <p:spPr>
            <a:xfrm>
              <a:off x="128085" y="6051828"/>
              <a:ext cx="1045421" cy="561477"/>
            </a:xfrm>
            <a:prstGeom prst="rect">
              <a:avLst/>
            </a:prstGeom>
            <a:solidFill>
              <a:srgbClr val="22ABE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CustomShape 4"/>
            <p:cNvSpPr/>
            <p:nvPr/>
          </p:nvSpPr>
          <p:spPr>
            <a:xfrm>
              <a:off x="128084" y="6099105"/>
              <a:ext cx="1045421" cy="364680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pPr algn="ctr">
                <a:lnSpc>
                  <a:spcPct val="90000"/>
                </a:lnSpc>
              </a:pPr>
              <a:r>
                <a:rPr lang="pt-BR" sz="2800" b="1">
                  <a:solidFill>
                    <a:schemeClr val="bg1"/>
                  </a:solidFill>
                </a:rPr>
                <a:t>Total</a:t>
              </a:r>
              <a:endParaRPr sz="2800">
                <a:solidFill>
                  <a:schemeClr val="bg1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173506" y="6031100"/>
              <a:ext cx="35808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Extension</a:t>
              </a:r>
              <a:r>
                <a:rPr lang="pt-B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pt-BR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</a:t>
              </a:r>
              <a:r>
                <a:rPr lang="pt-B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pt-BR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réseau</a:t>
              </a:r>
              <a:r>
                <a:rPr lang="pt-B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: </a:t>
              </a:r>
              <a:r>
                <a:rPr lang="pt-BR" sz="2800" b="1" dirty="0">
                  <a:solidFill>
                    <a:srgbClr val="22ABEB"/>
                  </a:solidFill>
                </a:rPr>
                <a:t>1954 km </a:t>
              </a:r>
              <a:endParaRPr lang="pt-BR" sz="2800" dirty="0">
                <a:solidFill>
                  <a:srgbClr val="22ABEB"/>
                </a:solidFill>
              </a:endParaRPr>
            </a:p>
          </p:txBody>
        </p:sp>
      </p:grpSp>
      <p:sp>
        <p:nvSpPr>
          <p:cNvPr id="55" name="CustomShape 43"/>
          <p:cNvSpPr/>
          <p:nvPr/>
        </p:nvSpPr>
        <p:spPr>
          <a:xfrm>
            <a:off x="3292948" y="2988752"/>
            <a:ext cx="1825200" cy="333720"/>
          </a:xfrm>
          <a:prstGeom prst="rect">
            <a:avLst/>
          </a:prstGeom>
          <a:solidFill>
            <a:srgbClr val="4F8358"/>
          </a:solidFill>
          <a:ln w="9360">
            <a:noFill/>
            <a:miter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800" b="1" u="sng" dirty="0" smtClean="0">
                <a:solidFill>
                  <a:srgbClr val="FFFFFF"/>
                </a:solidFill>
                <a:latin typeface="Calibri"/>
              </a:rPr>
              <a:t>PROJET </a:t>
            </a:r>
            <a:r>
              <a:rPr lang="pt-BR" sz="800" b="1" u="sng" dirty="0">
                <a:solidFill>
                  <a:srgbClr val="FFFFFF"/>
                </a:solidFill>
                <a:latin typeface="Calibri"/>
              </a:rPr>
              <a:t>ARAUCÁRIA - SARANDI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t-BR" sz="800" dirty="0" err="1" smtClean="0">
                <a:solidFill>
                  <a:srgbClr val="FFFFFF"/>
                </a:solidFill>
                <a:latin typeface="Calibri"/>
              </a:rPr>
              <a:t>Extension</a:t>
            </a:r>
            <a:r>
              <a:rPr lang="pt-BR" sz="800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pt-BR" sz="800" dirty="0" err="1" smtClean="0">
                <a:solidFill>
                  <a:srgbClr val="FFFFFF"/>
                </a:solidFill>
                <a:latin typeface="Calibri"/>
              </a:rPr>
              <a:t>du</a:t>
            </a:r>
            <a:r>
              <a:rPr lang="pt-BR" sz="800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pt-BR" sz="800" dirty="0" err="1" smtClean="0">
                <a:solidFill>
                  <a:srgbClr val="FFFFFF"/>
                </a:solidFill>
                <a:latin typeface="Calibri"/>
              </a:rPr>
              <a:t>réseau</a:t>
            </a:r>
            <a:r>
              <a:rPr lang="pt-BR" sz="800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pt-BR" sz="800" dirty="0">
                <a:solidFill>
                  <a:srgbClr val="FFFFFF"/>
                </a:solidFill>
                <a:latin typeface="Calibri"/>
              </a:rPr>
              <a:t>: 390 km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6744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pa fi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8" y="931371"/>
            <a:ext cx="7866716" cy="54718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2"/>
          <p:cNvSpPr txBox="1">
            <a:spLocks/>
          </p:cNvSpPr>
          <p:nvPr/>
        </p:nvSpPr>
        <p:spPr>
          <a:xfrm>
            <a:off x="385191" y="100061"/>
            <a:ext cx="6650609" cy="907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JM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Opportunités</a:t>
            </a: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JM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d’affaires</a:t>
            </a: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/>
            </a:r>
            <a:b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</a:br>
            <a:r>
              <a:rPr lang="en-JM" sz="3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Biométhane</a:t>
            </a: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</a:t>
            </a: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- COMPAGAS </a:t>
            </a:r>
            <a:r>
              <a:rPr lang="en-JM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(2016-2024)</a:t>
            </a:r>
          </a:p>
        </p:txBody>
      </p:sp>
      <p:sp>
        <p:nvSpPr>
          <p:cNvPr id="75" name="CustomShape 9"/>
          <p:cNvSpPr/>
          <p:nvPr/>
        </p:nvSpPr>
        <p:spPr>
          <a:xfrm>
            <a:off x="5965880" y="6312248"/>
            <a:ext cx="257040" cy="104040"/>
          </a:xfrm>
          <a:prstGeom prst="rect">
            <a:avLst/>
          </a:prstGeom>
          <a:solidFill>
            <a:srgbClr val="008000"/>
          </a:solidFill>
          <a:ln w="9525" cmpd="sng">
            <a:solidFill>
              <a:schemeClr val="bg1">
                <a:lumMod val="65000"/>
              </a:schemeClr>
            </a:solidFill>
            <a:miter/>
          </a:ln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76" name="CustomShape 10"/>
          <p:cNvSpPr/>
          <p:nvPr/>
        </p:nvSpPr>
        <p:spPr>
          <a:xfrm>
            <a:off x="5965880" y="6482383"/>
            <a:ext cx="257040" cy="102960"/>
          </a:xfrm>
          <a:prstGeom prst="rect">
            <a:avLst/>
          </a:prstGeom>
          <a:solidFill>
            <a:srgbClr val="CCFFCC"/>
          </a:solidFill>
          <a:ln w="9525" cmpd="sng">
            <a:solidFill>
              <a:schemeClr val="bg1">
                <a:lumMod val="65000"/>
              </a:schemeClr>
            </a:solidFill>
            <a:miter/>
          </a:ln>
        </p:spPr>
      </p:sp>
      <p:sp>
        <p:nvSpPr>
          <p:cNvPr id="77" name="CustomShape 14"/>
          <p:cNvSpPr/>
          <p:nvPr/>
        </p:nvSpPr>
        <p:spPr>
          <a:xfrm>
            <a:off x="5889680" y="5906516"/>
            <a:ext cx="2517720" cy="3949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pt-B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COMMUNES AVEC POTENTIEL DE GAZ NATUREL</a:t>
            </a:r>
            <a:endParaRPr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8060" y="5916742"/>
            <a:ext cx="2815707" cy="784463"/>
            <a:chOff x="228060" y="5882874"/>
            <a:chExt cx="2815707" cy="784463"/>
          </a:xfrm>
        </p:grpSpPr>
        <p:sp>
          <p:nvSpPr>
            <p:cNvPr id="66" name="CustomShape 1"/>
            <p:cNvSpPr/>
            <p:nvPr/>
          </p:nvSpPr>
          <p:spPr>
            <a:xfrm>
              <a:off x="228060" y="5960037"/>
              <a:ext cx="257040" cy="102960"/>
            </a:xfrm>
            <a:prstGeom prst="rect">
              <a:avLst/>
            </a:prstGeom>
            <a:solidFill>
              <a:srgbClr val="FFFFCC"/>
            </a:solidFill>
            <a:ln w="9525" cmpd="sng">
              <a:solidFill>
                <a:schemeClr val="bg1">
                  <a:lumMod val="65000"/>
                </a:schemeClr>
              </a:solidFill>
              <a:miter/>
            </a:ln>
          </p:spPr>
        </p:sp>
        <p:sp>
          <p:nvSpPr>
            <p:cNvPr id="67" name="CustomShape 2"/>
            <p:cNvSpPr/>
            <p:nvPr/>
          </p:nvSpPr>
          <p:spPr>
            <a:xfrm>
              <a:off x="228060" y="6130172"/>
              <a:ext cx="257040" cy="102960"/>
            </a:xfrm>
            <a:prstGeom prst="rect">
              <a:avLst/>
            </a:prstGeom>
            <a:solidFill>
              <a:srgbClr val="FFD6AD"/>
            </a:solidFill>
            <a:ln w="9525" cmpd="sng">
              <a:solidFill>
                <a:schemeClr val="bg1">
                  <a:lumMod val="65000"/>
                </a:schemeClr>
              </a:solidFill>
              <a:miter/>
            </a:ln>
          </p:spPr>
        </p:sp>
        <p:sp>
          <p:nvSpPr>
            <p:cNvPr id="68" name="CustomShape 3"/>
            <p:cNvSpPr/>
            <p:nvPr/>
          </p:nvSpPr>
          <p:spPr>
            <a:xfrm>
              <a:off x="228060" y="6300307"/>
              <a:ext cx="257040" cy="102960"/>
            </a:xfrm>
            <a:prstGeom prst="rect">
              <a:avLst/>
            </a:prstGeom>
            <a:solidFill>
              <a:srgbClr val="DDD6FE"/>
            </a:solidFill>
            <a:ln w="9525" cmpd="sng">
              <a:solidFill>
                <a:schemeClr val="bg1">
                  <a:lumMod val="65000"/>
                </a:schemeClr>
              </a:solidFill>
              <a:miter/>
            </a:ln>
          </p:spPr>
        </p:sp>
        <p:sp>
          <p:nvSpPr>
            <p:cNvPr id="72" name="Line 7"/>
            <p:cNvSpPr/>
            <p:nvPr/>
          </p:nvSpPr>
          <p:spPr>
            <a:xfrm>
              <a:off x="228060" y="6558717"/>
              <a:ext cx="257400" cy="0"/>
            </a:xfrm>
            <a:prstGeom prst="line">
              <a:avLst/>
            </a:prstGeom>
            <a:ln w="34920">
              <a:solidFill>
                <a:srgbClr val="FFFF00"/>
              </a:solidFill>
              <a:round/>
            </a:ln>
          </p:spPr>
        </p:sp>
        <p:sp>
          <p:nvSpPr>
            <p:cNvPr id="73" name="CustomShape 8"/>
            <p:cNvSpPr/>
            <p:nvPr/>
          </p:nvSpPr>
          <p:spPr>
            <a:xfrm>
              <a:off x="473080" y="6424697"/>
              <a:ext cx="1388880" cy="242640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pt-BR" sz="10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GASBOL</a:t>
              </a:r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73080" y="5882874"/>
              <a:ext cx="2570687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pt-BR" sz="9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Communes</a:t>
              </a:r>
              <a:r>
                <a:rPr lang="pt-BR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pt-BR" sz="9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reliées</a:t>
              </a:r>
              <a:r>
                <a:rPr lang="pt-BR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par </a:t>
              </a:r>
              <a:r>
                <a:rPr lang="pt-BR" sz="9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le</a:t>
              </a:r>
              <a:r>
                <a:rPr lang="pt-BR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pt-BR" sz="9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réseau</a:t>
              </a:r>
              <a:r>
                <a:rPr lang="pt-BR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de </a:t>
              </a:r>
              <a:r>
                <a:rPr lang="pt-BR" sz="9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distribution</a:t>
              </a:r>
              <a:r>
                <a:rPr lang="pt-BR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(8</a:t>
              </a:r>
              <a:r>
                <a:rPr lang="pt-B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)</a:t>
              </a:r>
            </a:p>
            <a:p>
              <a:pPr>
                <a:lnSpc>
                  <a:spcPct val="120000"/>
                </a:lnSpc>
              </a:pPr>
              <a:r>
                <a:rPr lang="pt-BR" sz="9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Communes</a:t>
              </a:r>
              <a:r>
                <a:rPr lang="pt-BR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pt-BR" sz="9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reliées</a:t>
              </a:r>
              <a:r>
                <a:rPr lang="pt-BR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par </a:t>
              </a:r>
              <a:r>
                <a:rPr lang="pt-B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GNC (5)</a:t>
              </a:r>
            </a:p>
            <a:p>
              <a:pPr>
                <a:lnSpc>
                  <a:spcPct val="120000"/>
                </a:lnSpc>
              </a:pPr>
              <a:r>
                <a:rPr lang="pt-BR" sz="9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Communes</a:t>
              </a:r>
              <a:r>
                <a:rPr lang="pt-BR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pt-BR" sz="9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reliées</a:t>
              </a:r>
              <a:r>
                <a:rPr lang="pt-BR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par </a:t>
              </a:r>
              <a:r>
                <a:rPr lang="pt-B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GNL (1)</a:t>
              </a:r>
            </a:p>
          </p:txBody>
        </p:sp>
      </p:grpSp>
      <p:sp>
        <p:nvSpPr>
          <p:cNvPr id="98" name="Rectangle 97"/>
          <p:cNvSpPr/>
          <p:nvPr/>
        </p:nvSpPr>
        <p:spPr>
          <a:xfrm>
            <a:off x="6222920" y="6235085"/>
            <a:ext cx="2570687" cy="42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Biométhane</a:t>
            </a:r>
            <a:r>
              <a:rPr lang="pt-B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pt-BR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Canne</a:t>
            </a:r>
            <a:r>
              <a:rPr lang="pt-B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à sucre)</a:t>
            </a:r>
            <a:endParaRPr lang="pt-B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pt-BR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Biométhane</a:t>
            </a:r>
            <a:r>
              <a:rPr lang="pt-B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pt-BR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Porcs</a:t>
            </a:r>
            <a:r>
              <a:rPr lang="pt-BR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pt-B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793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8933" y="3778955"/>
            <a:ext cx="2243667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CURITIBA</a:t>
            </a:r>
          </a:p>
          <a:p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 </a:t>
            </a:r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SIÈGE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Rua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Hasdrúbal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Bellegard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1177 -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Cidade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Industrial </a:t>
            </a:r>
          </a:p>
          <a:p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CEP: 81460-120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Fone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(41) 3312-1900 </a:t>
            </a:r>
          </a:p>
          <a:p>
            <a:r>
              <a:rPr lang="en-US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Regarde</a:t>
            </a:r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sur google 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maps</a:t>
            </a:r>
          </a:p>
          <a:p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 ESPAÇO COMPAGAS</a:t>
            </a:r>
          </a:p>
          <a:p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Avenida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Visconde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Guarapuava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5170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Batel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CEP: 80240-010</a:t>
            </a:r>
          </a:p>
          <a:p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Regarde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sur google </a:t>
            </a:r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maps</a:t>
            </a:r>
          </a:p>
          <a:p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LONDRINA</a:t>
            </a:r>
          </a:p>
          <a:p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Rua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Ibiporã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520 -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Jardim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Santo Antonio</a:t>
            </a:r>
          </a:p>
          <a:p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CEP: 86060-510 Tel: (43) 3328-5034</a:t>
            </a:r>
          </a:p>
          <a:p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Regarde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sur google </a:t>
            </a:r>
            <a:r>
              <a:rPr 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maps</a:t>
            </a:r>
          </a:p>
          <a:p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PONTA GROSSA</a:t>
            </a:r>
          </a:p>
          <a:p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Rua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Lamenha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Lins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57 -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Bairro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Uvaranas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CEP: 84025-030 Tel: (42) 3229-5279</a:t>
            </a:r>
          </a:p>
        </p:txBody>
      </p:sp>
    </p:spTree>
    <p:extLst>
      <p:ext uri="{BB962C8B-B14F-4D97-AF65-F5344CB8AC3E}">
        <p14:creationId xmlns:p14="http://schemas.microsoft.com/office/powerpoint/2010/main" val="1872150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546</Words>
  <Application>Microsoft Office PowerPoint</Application>
  <PresentationFormat>Apresentação na tela (4:3)</PresentationFormat>
  <Paragraphs>159</Paragraphs>
  <Slides>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Clarice Umezaki</dc:creator>
  <cp:lastModifiedBy>HP</cp:lastModifiedBy>
  <cp:revision>23</cp:revision>
  <dcterms:created xsi:type="dcterms:W3CDTF">2016-01-27T17:25:57Z</dcterms:created>
  <dcterms:modified xsi:type="dcterms:W3CDTF">2016-08-04T17:55:53Z</dcterms:modified>
</cp:coreProperties>
</file>