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699" r:id="rId2"/>
  </p:sldMasterIdLst>
  <p:notesMasterIdLst>
    <p:notesMasterId r:id="rId13"/>
  </p:notesMasterIdLst>
  <p:sldIdLst>
    <p:sldId id="256" r:id="rId3"/>
    <p:sldId id="257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65" r:id="rId12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31C"/>
    <a:srgbClr val="C8D424"/>
    <a:srgbClr val="73B534"/>
    <a:srgbClr val="ABCB2A"/>
    <a:srgbClr val="0A3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11B5D-4242-4F34-B99B-F1EF584A3EE6}" type="datetimeFigureOut">
              <a:rPr lang="pt-BR" smtClean="0"/>
              <a:pPr/>
              <a:t>16/07/2016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11F9-25C3-4F92-B99D-B08BBCEB57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5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711F9-25C3-4F92-B99D-B08BBCEB57C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6FB-9FA1-EA4B-963F-5012B442D6F3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AEF-4BBA-9A45-BD7E-23535172F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52464" y="5731386"/>
            <a:ext cx="2806789" cy="97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FFFFFF"/>
                </a:solidFill>
                <a:latin typeface="Calibri"/>
                <a:cs typeface="Calibri"/>
              </a:rPr>
              <a:t>Entidade Coordenadora </a:t>
            </a:r>
            <a:r>
              <a:rPr lang="pt-BR" sz="1400" dirty="0" smtClean="0">
                <a:solidFill>
                  <a:srgbClr val="FFFFFF"/>
                </a:solidFill>
                <a:latin typeface="Calibri"/>
                <a:cs typeface="Calibri"/>
              </a:rPr>
              <a:t>do Sistema </a:t>
            </a:r>
            <a:r>
              <a:rPr lang="pt-BR" sz="1400" dirty="0">
                <a:solidFill>
                  <a:srgbClr val="FFFFFF"/>
                </a:solidFill>
                <a:latin typeface="Calibri"/>
                <a:cs typeface="Calibri"/>
              </a:rPr>
              <a:t>de Gestão Ambiental e dos Recursos Hídricos do Estado do Paraná.</a:t>
            </a:r>
            <a:endParaRPr sz="14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556640"/>
            <a:ext cx="3005640" cy="35748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CustomShape 2"/>
          <p:cNvSpPr/>
          <p:nvPr/>
        </p:nvSpPr>
        <p:spPr>
          <a:xfrm>
            <a:off x="644390" y="2657230"/>
            <a:ext cx="2527353" cy="17519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1E1C11"/>
                </a:solidFill>
                <a:latin typeface="Calibri"/>
              </a:rPr>
              <a:t>Ricardo </a:t>
            </a:r>
            <a:r>
              <a:rPr lang="pt-BR" sz="2400" b="1" dirty="0" err="1">
                <a:solidFill>
                  <a:srgbClr val="1E1C11"/>
                </a:solidFill>
                <a:latin typeface="Calibri"/>
              </a:rPr>
              <a:t>Soavinski</a:t>
            </a:r>
            <a:endParaRPr sz="2400" b="1" dirty="0"/>
          </a:p>
          <a:p>
            <a:pPr>
              <a:lnSpc>
                <a:spcPct val="100000"/>
              </a:lnSpc>
            </a:pPr>
            <a:r>
              <a:rPr lang="pt-BR" sz="1400" dirty="0" err="1" smtClean="0">
                <a:solidFill>
                  <a:srgbClr val="1E1C11"/>
                </a:solidFill>
                <a:latin typeface="Calibri"/>
                <a:cs typeface="Calibri"/>
              </a:rPr>
              <a:t>Secretaire</a:t>
            </a: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 d’</a:t>
            </a:r>
            <a:r>
              <a:rPr lang="pt-BR" sz="1400" dirty="0" err="1" smtClean="0">
                <a:solidFill>
                  <a:srgbClr val="1E1C11"/>
                </a:solidFill>
                <a:latin typeface="Calibri"/>
                <a:cs typeface="Calibri"/>
              </a:rPr>
              <a:t>État</a:t>
            </a: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 de </a:t>
            </a:r>
            <a:r>
              <a:rPr lang="pt-BR" sz="1400" dirty="0" err="1" smtClean="0">
                <a:solidFill>
                  <a:srgbClr val="1E1C11"/>
                </a:solidFill>
                <a:latin typeface="Calibri"/>
                <a:cs typeface="Calibri"/>
              </a:rPr>
              <a:t>l’Environnement</a:t>
            </a: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 et </a:t>
            </a:r>
            <a:r>
              <a:rPr lang="pt-BR" sz="1400" dirty="0" err="1" smtClean="0">
                <a:solidFill>
                  <a:srgbClr val="1E1C11"/>
                </a:solidFill>
                <a:latin typeface="Calibri"/>
                <a:cs typeface="Calibri"/>
              </a:rPr>
              <a:t>des</a:t>
            </a: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lang="pt-BR" sz="1400" dirty="0" err="1" smtClean="0">
                <a:solidFill>
                  <a:srgbClr val="1E1C11"/>
                </a:solidFill>
                <a:latin typeface="Calibri"/>
                <a:cs typeface="Calibri"/>
              </a:rPr>
              <a:t>Ressources</a:t>
            </a:r>
            <a:r>
              <a:rPr lang="pt-BR" sz="1400" dirty="0" smtClean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lang="pt-BR" sz="1400" dirty="0" err="1" smtClean="0">
                <a:solidFill>
                  <a:srgbClr val="1E1C11"/>
                </a:solidFill>
                <a:latin typeface="Calibri"/>
                <a:cs typeface="Calibri"/>
              </a:rPr>
              <a:t>Hydriques</a:t>
            </a:r>
            <a:endParaRPr lang="pt-BR" sz="1600" u="sng" dirty="0" smtClean="0">
              <a:solidFill>
                <a:srgbClr val="000019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1600" u="sng" dirty="0" err="1" smtClean="0">
                <a:solidFill>
                  <a:srgbClr val="000019"/>
                </a:solidFill>
                <a:latin typeface="Calibri"/>
                <a:cs typeface="Calibri"/>
              </a:rPr>
              <a:t>ricardo.js</a:t>
            </a:r>
            <a:r>
              <a:rPr lang="pt-BR" sz="1600" u="sng" dirty="0" err="1">
                <a:solidFill>
                  <a:srgbClr val="000019"/>
                </a:solidFill>
                <a:latin typeface="Calibri"/>
                <a:cs typeface="Calibri"/>
              </a:rPr>
              <a:t>@sema.pr.gov.br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1600" dirty="0">
                <a:solidFill>
                  <a:srgbClr val="1E1C11"/>
                </a:solidFill>
                <a:latin typeface="Calibri"/>
                <a:cs typeface="Calibri"/>
              </a:rPr>
              <a:t>(41) 3304-</a:t>
            </a:r>
            <a:r>
              <a:rPr lang="pt-BR" sz="1600" dirty="0" smtClean="0">
                <a:solidFill>
                  <a:srgbClr val="1E1C11"/>
                </a:solidFill>
                <a:latin typeface="Calibri"/>
                <a:cs typeface="Calibri"/>
              </a:rPr>
              <a:t>7855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457200" y="1434960"/>
            <a:ext cx="3005640" cy="468864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56176" y="5661248"/>
            <a:ext cx="22467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JM" dirty="0" smtClean="0">
                <a:solidFill>
                  <a:srgbClr val="FFFFFF"/>
                </a:solidFill>
                <a:latin typeface="Calibri"/>
                <a:cs typeface="Calibri"/>
              </a:rPr>
              <a:t>MERCI</a:t>
            </a:r>
            <a:endParaRPr lang="en-JM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872"/>
            <a:ext cx="6570651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stomShape 1"/>
          <p:cNvSpPr/>
          <p:nvPr/>
        </p:nvSpPr>
        <p:spPr>
          <a:xfrm>
            <a:off x="457199" y="2746996"/>
            <a:ext cx="5534167" cy="616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Le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Secrétariat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possède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cinq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Coordinations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: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36322" y="3557030"/>
            <a:ext cx="6176039" cy="2630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Coordination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des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Ressources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Hydriques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et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Atmosphériques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CRHA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Coordination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Biodiversité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et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des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Forêts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CBIO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Coordination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des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Résidus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Solides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CRES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Coordination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du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Changement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Climatique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CMC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pt-BR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Coordination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l’Éducation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bri"/>
                <a:cs typeface="Calibri"/>
              </a:rPr>
              <a:t>Environnementale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alibri"/>
                <a:cs typeface="Calibri"/>
              </a:rPr>
              <a:t>– CEA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COORDINATIONS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itoral00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651" y="2276872"/>
            <a:ext cx="2573349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INSTITUTIONS ASSOCIÉES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 descr="Ilha do Mel 0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2"/>
            <a:ext cx="2573350" cy="4581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3349" y="2276872"/>
            <a:ext cx="6570651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stomShape 1"/>
          <p:cNvSpPr/>
          <p:nvPr/>
        </p:nvSpPr>
        <p:spPr>
          <a:xfrm>
            <a:off x="3430253" y="2746996"/>
            <a:ext cx="4731107" cy="616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Le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Secrétariat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travaille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em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partenariat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avec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quatre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Calibri"/>
              </a:rPr>
              <a:t>institutions</a:t>
            </a:r>
            <a:r>
              <a:rPr lang="pt-BR" sz="2400" b="1" dirty="0" smtClean="0">
                <a:solidFill>
                  <a:schemeClr val="bg1"/>
                </a:solidFill>
                <a:latin typeface="Calibri"/>
              </a:rPr>
              <a:t>: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209377" y="3775394"/>
            <a:ext cx="5584078" cy="2630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rgbClr val="FFFFFF"/>
                </a:solidFill>
                <a:cs typeface="Calibri"/>
              </a:rPr>
              <a:t>Institut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de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l’Environnement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du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Paraná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–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IAP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 err="1" smtClean="0">
                <a:solidFill>
                  <a:srgbClr val="FFFFFF"/>
                </a:solidFill>
                <a:cs typeface="Calibri"/>
              </a:rPr>
              <a:t>Institut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des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Terres, de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la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Cartographie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et de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Géosciences</a:t>
            </a:r>
            <a:r>
              <a:rPr lang="pt-BR" dirty="0">
                <a:solidFill>
                  <a:srgbClr val="FFFFFF"/>
                </a:solidFill>
                <a:cs typeface="Calibri"/>
              </a:rPr>
              <a:t> –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ITCG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cs typeface="Calibri"/>
              </a:rPr>
              <a:t> 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Institut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des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Eaux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du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Paraná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– AGUASPARANÁ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pt-BR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cs typeface="Calibri"/>
              </a:rPr>
              <a:t>Service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Géologique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pt-BR" dirty="0" err="1" smtClean="0">
                <a:solidFill>
                  <a:srgbClr val="FFFFFF"/>
                </a:solidFill>
                <a:cs typeface="Calibri"/>
              </a:rPr>
              <a:t>du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 Paraná </a:t>
            </a:r>
            <a:r>
              <a:rPr lang="pt-BR" dirty="0">
                <a:solidFill>
                  <a:srgbClr val="FFFFFF"/>
                </a:solidFill>
                <a:cs typeface="Calibri"/>
              </a:rPr>
              <a:t>– </a:t>
            </a:r>
            <a:r>
              <a:rPr lang="pt-BR" dirty="0" smtClean="0">
                <a:solidFill>
                  <a:srgbClr val="FFFFFF"/>
                </a:solidFill>
                <a:cs typeface="Calibri"/>
              </a:rPr>
              <a:t>MINEROPAR</a:t>
            </a:r>
            <a:endParaRPr lang="pt-BR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731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Picture 2" descr="Ilha do Mel 0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665" y="2276872"/>
            <a:ext cx="4315335" cy="4581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276872"/>
            <a:ext cx="4828664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stomShape 3"/>
          <p:cNvSpPr/>
          <p:nvPr/>
        </p:nvSpPr>
        <p:spPr>
          <a:xfrm>
            <a:off x="457199" y="2638439"/>
            <a:ext cx="3997549" cy="38343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dirty="0" err="1" smtClean="0">
                <a:solidFill>
                  <a:srgbClr val="FFFFFF"/>
                </a:solidFill>
              </a:rPr>
              <a:t>Responsable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du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contrôle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législation</a:t>
            </a:r>
            <a:r>
              <a:rPr lang="pt-BR" dirty="0" smtClean="0">
                <a:solidFill>
                  <a:srgbClr val="FFFFFF"/>
                </a:solidFill>
              </a:rPr>
              <a:t> et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autorisations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environnementales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il</a:t>
            </a:r>
            <a:r>
              <a:rPr lang="pt-BR" dirty="0" smtClean="0">
                <a:solidFill>
                  <a:srgbClr val="FFFFFF"/>
                </a:solidFill>
              </a:rPr>
              <a:t> exerce </a:t>
            </a:r>
            <a:r>
              <a:rPr lang="pt-BR" dirty="0" err="1" smtClean="0">
                <a:solidFill>
                  <a:srgbClr val="FFFFFF"/>
                </a:solidFill>
              </a:rPr>
              <a:t>le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pouvoir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police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administrative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l’environnement</a:t>
            </a:r>
            <a:r>
              <a:rPr lang="pt-BR" dirty="0" smtClean="0">
                <a:solidFill>
                  <a:srgbClr val="FFFFFF"/>
                </a:solidFill>
              </a:rPr>
              <a:t>. L’IAP </a:t>
            </a:r>
            <a:r>
              <a:rPr lang="pt-BR" dirty="0" smtClean="0">
                <a:solidFill>
                  <a:srgbClr val="FFFFFF"/>
                </a:solidFill>
              </a:rPr>
              <a:t>est </a:t>
            </a:r>
            <a:r>
              <a:rPr lang="pt-BR" dirty="0" err="1" smtClean="0">
                <a:solidFill>
                  <a:srgbClr val="FFFFFF"/>
                </a:solidFill>
              </a:rPr>
              <a:t>également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en</a:t>
            </a:r>
            <a:r>
              <a:rPr lang="pt-BR" dirty="0" smtClean="0">
                <a:solidFill>
                  <a:srgbClr val="FFFFFF"/>
                </a:solidFill>
              </a:rPr>
              <a:t> charge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actions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protection</a:t>
            </a:r>
            <a:r>
              <a:rPr lang="pt-BR" dirty="0" smtClean="0">
                <a:solidFill>
                  <a:srgbClr val="FFFFFF"/>
                </a:solidFill>
              </a:rPr>
              <a:t>, de </a:t>
            </a:r>
            <a:r>
              <a:rPr lang="pt-BR" dirty="0" err="1" smtClean="0">
                <a:solidFill>
                  <a:srgbClr val="FFFFFF"/>
                </a:solidFill>
              </a:rPr>
              <a:t>préservation</a:t>
            </a:r>
            <a:r>
              <a:rPr lang="pt-BR" dirty="0" smtClean="0">
                <a:solidFill>
                  <a:srgbClr val="FFFFFF"/>
                </a:solidFill>
              </a:rPr>
              <a:t>, de </a:t>
            </a:r>
            <a:r>
              <a:rPr lang="pt-BR" dirty="0" err="1" smtClean="0">
                <a:solidFill>
                  <a:srgbClr val="FFFFFF"/>
                </a:solidFill>
              </a:rPr>
              <a:t>conservation</a:t>
            </a:r>
            <a:r>
              <a:rPr lang="pt-BR" dirty="0" smtClean="0">
                <a:solidFill>
                  <a:srgbClr val="FFFFFF"/>
                </a:solidFill>
              </a:rPr>
              <a:t> et de </a:t>
            </a:r>
            <a:r>
              <a:rPr lang="pt-BR" dirty="0" err="1" smtClean="0">
                <a:solidFill>
                  <a:srgbClr val="FFFFFF"/>
                </a:solidFill>
              </a:rPr>
              <a:t>sauvegarde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du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patrimoine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environnemental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du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territoire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l’Etat</a:t>
            </a:r>
            <a:r>
              <a:rPr lang="pt-BR" dirty="0" smtClean="0">
                <a:solidFill>
                  <a:srgbClr val="FFFFFF"/>
                </a:solidFill>
              </a:rPr>
              <a:t>. </a:t>
            </a:r>
            <a:endParaRPr lang="pt-BR" dirty="0" smtClean="0">
              <a:solidFill>
                <a:srgbClr val="FFFFFF"/>
              </a:solidFill>
            </a:endParaRPr>
          </a:p>
          <a:p>
            <a:r>
              <a:rPr lang="pt-BR" dirty="0" err="1" smtClean="0">
                <a:solidFill>
                  <a:srgbClr val="FFFFFF"/>
                </a:solidFill>
              </a:rPr>
              <a:t>On</a:t>
            </a:r>
            <a:r>
              <a:rPr lang="pt-BR" dirty="0" smtClean="0">
                <a:solidFill>
                  <a:srgbClr val="FFFFFF"/>
                </a:solidFill>
              </a:rPr>
              <a:t> compte 68 </a:t>
            </a:r>
            <a:r>
              <a:rPr lang="pt-BR" dirty="0" err="1" smtClean="0">
                <a:solidFill>
                  <a:srgbClr val="FFFFFF"/>
                </a:solidFill>
              </a:rPr>
              <a:t>unités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conservation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sous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sa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responsabilité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INSTITUT DE L’ENVIRONNEMENT DU </a:t>
            </a:r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PARANÁ - IAP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INSTITUTIONS ASSOCIÉES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INSTITUT DES TERRES, DE LA CARTOGRAPHIE ET DE GEOSCIENCES - </a:t>
            </a:r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ITCG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INSTITUTIONS ASSOCIÉES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 descr="1401433_628007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1"/>
            <a:ext cx="4315336" cy="4587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5336" y="2276872"/>
            <a:ext cx="4828664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stomShape 3"/>
          <p:cNvSpPr/>
          <p:nvPr/>
        </p:nvSpPr>
        <p:spPr>
          <a:xfrm>
            <a:off x="4772534" y="2638439"/>
            <a:ext cx="3756601" cy="38343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 err="1" smtClean="0">
                <a:solidFill>
                  <a:schemeClr val="bg1"/>
                </a:solidFill>
              </a:rPr>
              <a:t>Responsable</a:t>
            </a:r>
            <a:r>
              <a:rPr lang="pt-BR" dirty="0" smtClean="0">
                <a:solidFill>
                  <a:schemeClr val="bg1"/>
                </a:solidFill>
              </a:rPr>
              <a:t> de </a:t>
            </a:r>
            <a:r>
              <a:rPr lang="pt-BR" dirty="0" err="1" smtClean="0">
                <a:solidFill>
                  <a:schemeClr val="bg1"/>
                </a:solidFill>
              </a:rPr>
              <a:t>l’exécution</a:t>
            </a:r>
            <a:r>
              <a:rPr lang="pt-BR" dirty="0" smtClean="0">
                <a:solidFill>
                  <a:schemeClr val="bg1"/>
                </a:solidFill>
              </a:rPr>
              <a:t> de </a:t>
            </a:r>
            <a:r>
              <a:rPr lang="pt-BR" dirty="0" err="1" smtClean="0">
                <a:solidFill>
                  <a:schemeClr val="bg1"/>
                </a:solidFill>
              </a:rPr>
              <a:t>la</a:t>
            </a:r>
            <a:r>
              <a:rPr lang="pt-BR" dirty="0" smtClean="0">
                <a:solidFill>
                  <a:schemeClr val="bg1"/>
                </a:solidFill>
              </a:rPr>
              <a:t> politique </a:t>
            </a:r>
            <a:r>
              <a:rPr lang="pt-BR" dirty="0" err="1" smtClean="0">
                <a:solidFill>
                  <a:schemeClr val="bg1"/>
                </a:solidFill>
              </a:rPr>
              <a:t>foncière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du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Paraná, </a:t>
            </a:r>
            <a:r>
              <a:rPr lang="pt-BR" dirty="0" err="1" smtClean="0">
                <a:solidFill>
                  <a:schemeClr val="bg1"/>
                </a:solidFill>
              </a:rPr>
              <a:t>ayant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pour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objectif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développement</a:t>
            </a:r>
            <a:r>
              <a:rPr lang="pt-BR" dirty="0" smtClean="0">
                <a:solidFill>
                  <a:schemeClr val="bg1"/>
                </a:solidFill>
              </a:rPr>
              <a:t> rural de </a:t>
            </a:r>
            <a:r>
              <a:rPr lang="pt-BR" dirty="0" err="1" smtClean="0">
                <a:solidFill>
                  <a:schemeClr val="bg1"/>
                </a:solidFill>
              </a:rPr>
              <a:t>l’État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l’exécution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travaux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cartographiques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l´élaboration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du</a:t>
            </a:r>
            <a:r>
              <a:rPr lang="pt-BR" dirty="0" smtClean="0">
                <a:solidFill>
                  <a:srgbClr val="FFFFFF"/>
                </a:solidFill>
              </a:rPr>
              <a:t> cadastre </a:t>
            </a:r>
            <a:r>
              <a:rPr lang="pt-BR" dirty="0" err="1" smtClean="0">
                <a:solidFill>
                  <a:srgbClr val="FFFFFF"/>
                </a:solidFill>
              </a:rPr>
              <a:t>teritorial</a:t>
            </a:r>
            <a:r>
              <a:rPr lang="pt-BR" dirty="0" smtClean="0">
                <a:solidFill>
                  <a:srgbClr val="FFFFFF"/>
                </a:solidFill>
              </a:rPr>
              <a:t> rural et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statistiques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immobilières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ainsi</a:t>
            </a:r>
            <a:r>
              <a:rPr lang="pt-BR" dirty="0" smtClean="0">
                <a:solidFill>
                  <a:srgbClr val="FFFFFF"/>
                </a:solidFill>
              </a:rPr>
              <a:t> que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études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foncières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agraires</a:t>
            </a:r>
            <a:r>
              <a:rPr lang="pt-BR" dirty="0" smtClean="0">
                <a:solidFill>
                  <a:srgbClr val="FFFFFF"/>
                </a:solidFill>
              </a:rPr>
              <a:t> et de </a:t>
            </a:r>
            <a:r>
              <a:rPr lang="pt-BR" dirty="0" err="1" smtClean="0">
                <a:solidFill>
                  <a:srgbClr val="FFFFFF"/>
                </a:solidFill>
              </a:rPr>
              <a:t>géoscience</a:t>
            </a:r>
            <a:r>
              <a:rPr lang="pt-BR" dirty="0" smtClean="0">
                <a:solidFill>
                  <a:srgbClr val="FFFFFF"/>
                </a:solidFill>
              </a:rPr>
              <a:t>..</a:t>
            </a:r>
            <a:r>
              <a:rPr lang="pt-BR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95117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a 01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152" y="2276872"/>
            <a:ext cx="5101848" cy="4581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276872"/>
            <a:ext cx="4042151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INSTITUT DES EAUX DU PARANÁ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INSTITUTIONS ASSOCIÉES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457199" y="2638439"/>
            <a:ext cx="3471334" cy="38343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 err="1" smtClean="0">
                <a:solidFill>
                  <a:srgbClr val="FFFFFF"/>
                </a:solidFill>
              </a:rPr>
              <a:t>Responsable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du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contrôle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l’usage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l’eau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du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développement</a:t>
            </a:r>
            <a:r>
              <a:rPr lang="pt-BR" dirty="0" smtClean="0">
                <a:solidFill>
                  <a:srgbClr val="FFFFFF"/>
                </a:solidFill>
              </a:rPr>
              <a:t> d’</a:t>
            </a:r>
            <a:r>
              <a:rPr lang="pt-BR" dirty="0" err="1" smtClean="0">
                <a:solidFill>
                  <a:srgbClr val="FFFFFF"/>
                </a:solidFill>
              </a:rPr>
              <a:t>instruments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gestion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ressources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hydriques</a:t>
            </a:r>
            <a:r>
              <a:rPr lang="pt-BR" dirty="0" smtClean="0">
                <a:solidFill>
                  <a:srgbClr val="FFFFFF"/>
                </a:solidFill>
              </a:rPr>
              <a:t> et de </a:t>
            </a:r>
            <a:r>
              <a:rPr lang="pt-BR" dirty="0" err="1">
                <a:solidFill>
                  <a:srgbClr val="FFFFFF"/>
                </a:solidFill>
              </a:rPr>
              <a:t>l</a:t>
            </a:r>
            <a:r>
              <a:rPr lang="pt-BR" dirty="0" err="1" smtClean="0">
                <a:solidFill>
                  <a:srgbClr val="FFFFFF"/>
                </a:solidFill>
              </a:rPr>
              <a:t>’exécution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projets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techniques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protection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aspects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quantitatif</a:t>
            </a:r>
            <a:r>
              <a:rPr lang="pt-BR" dirty="0" smtClean="0">
                <a:solidFill>
                  <a:srgbClr val="FFFFFF"/>
                </a:solidFill>
              </a:rPr>
              <a:t> et </a:t>
            </a:r>
            <a:r>
              <a:rPr lang="pt-BR" dirty="0" err="1" smtClean="0">
                <a:solidFill>
                  <a:srgbClr val="FFFFFF"/>
                </a:solidFill>
              </a:rPr>
              <a:t>qualitatifsdes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eaux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114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ARTEL+ü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3"/>
            <a:ext cx="5030932" cy="4581128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itle 2"/>
          <p:cNvSpPr txBox="1">
            <a:spLocks/>
          </p:cNvSpPr>
          <p:nvPr/>
        </p:nvSpPr>
        <p:spPr>
          <a:xfrm>
            <a:off x="385192" y="1360603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SERVICE GEOLOGIQUE DU </a:t>
            </a:r>
            <a:r>
              <a:rPr lang="en-JM" sz="2000" b="1" dirty="0" smtClean="0">
                <a:solidFill>
                  <a:srgbClr val="ABCB2A"/>
                </a:solidFill>
                <a:latin typeface="Calibri"/>
                <a:cs typeface="Calibri"/>
              </a:rPr>
              <a:t>PARANÁ - MINEROPAR</a:t>
            </a:r>
            <a:endParaRPr lang="en-JM" sz="2000" b="1" dirty="0">
              <a:solidFill>
                <a:srgbClr val="ABCB2A"/>
              </a:solidFill>
              <a:latin typeface="Calibri"/>
              <a:cs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INSTITUTIONS ASSOCIÉES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0932" y="2276872"/>
            <a:ext cx="4113068" cy="4581128"/>
          </a:xfrm>
          <a:prstGeom prst="rect">
            <a:avLst/>
          </a:prstGeom>
          <a:solidFill>
            <a:srgbClr val="0A3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stomShape 3"/>
          <p:cNvSpPr/>
          <p:nvPr/>
        </p:nvSpPr>
        <p:spPr>
          <a:xfrm>
            <a:off x="5488130" y="2638439"/>
            <a:ext cx="3137707" cy="23450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 err="1" smtClean="0">
                <a:solidFill>
                  <a:srgbClr val="FFFFFF"/>
                </a:solidFill>
              </a:rPr>
              <a:t>Responsable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l’éxecution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des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activités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géologiques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ressortissant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compétence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l’Etat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comme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la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production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données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utiles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pour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la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planification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la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gestion</a:t>
            </a:r>
            <a:r>
              <a:rPr lang="pt-BR" dirty="0" smtClean="0">
                <a:solidFill>
                  <a:srgbClr val="FFFFFF"/>
                </a:solidFill>
              </a:rPr>
              <a:t> et </a:t>
            </a:r>
            <a:r>
              <a:rPr lang="pt-BR" dirty="0" err="1" smtClean="0">
                <a:solidFill>
                  <a:srgbClr val="FFFFFF"/>
                </a:solidFill>
              </a:rPr>
              <a:t>l’occupation</a:t>
            </a:r>
            <a:r>
              <a:rPr lang="pt-BR" dirty="0" smtClean="0">
                <a:solidFill>
                  <a:srgbClr val="FFFFFF"/>
                </a:solidFill>
              </a:rPr>
              <a:t> de </a:t>
            </a:r>
            <a:r>
              <a:rPr lang="pt-BR" dirty="0" err="1" smtClean="0">
                <a:solidFill>
                  <a:srgbClr val="FFFFFF"/>
                </a:solidFill>
              </a:rPr>
              <a:t>l’espace</a:t>
            </a:r>
            <a:r>
              <a:rPr lang="pt-BR" dirty="0" smtClean="0">
                <a:solidFill>
                  <a:srgbClr val="FFFFFF"/>
                </a:solidFill>
              </a:rPr>
              <a:t>, </a:t>
            </a:r>
            <a:r>
              <a:rPr lang="pt-BR" dirty="0" err="1" smtClean="0">
                <a:solidFill>
                  <a:srgbClr val="FFFFFF"/>
                </a:solidFill>
              </a:rPr>
              <a:t>en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err="1" smtClean="0">
                <a:solidFill>
                  <a:srgbClr val="FFFFFF"/>
                </a:solidFill>
              </a:rPr>
              <a:t>particulier</a:t>
            </a:r>
            <a:r>
              <a:rPr lang="pt-BR" dirty="0" smtClean="0">
                <a:solidFill>
                  <a:srgbClr val="FFFFFF"/>
                </a:solidFill>
              </a:rPr>
              <a:t> par </a:t>
            </a:r>
            <a:r>
              <a:rPr lang="pt-BR" dirty="0" err="1" smtClean="0">
                <a:solidFill>
                  <a:srgbClr val="FFFFFF"/>
                </a:solidFill>
              </a:rPr>
              <a:t>les</a:t>
            </a:r>
            <a:r>
              <a:rPr lang="pt-BR" dirty="0" smtClean="0">
                <a:solidFill>
                  <a:srgbClr val="FFFFFF"/>
                </a:solidFill>
              </a:rPr>
              <a:t> industries </a:t>
            </a:r>
            <a:r>
              <a:rPr lang="pt-BR" dirty="0" err="1" smtClean="0">
                <a:solidFill>
                  <a:srgbClr val="FFFFFF"/>
                </a:solidFill>
              </a:rPr>
              <a:t>extractives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45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378" y="4077072"/>
            <a:ext cx="2627843" cy="1944216"/>
          </a:xfrm>
          <a:prstGeom prst="rect">
            <a:avLst/>
          </a:prstGeom>
          <a:solidFill>
            <a:srgbClr val="73B53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5213" y="4079513"/>
            <a:ext cx="2627843" cy="1944216"/>
          </a:xfrm>
          <a:prstGeom prst="rect">
            <a:avLst/>
          </a:prstGeom>
          <a:solidFill>
            <a:srgbClr val="E5E3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4077072"/>
            <a:ext cx="2627843" cy="1946657"/>
          </a:xfrm>
          <a:prstGeom prst="rect">
            <a:avLst/>
          </a:prstGeom>
          <a:solidFill>
            <a:srgbClr val="ABCB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21" descr="Curitib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378" y="2276872"/>
            <a:ext cx="2623233" cy="181203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PRINCIPAUX PROJETS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938" y="4173024"/>
            <a:ext cx="247801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Revitalisation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/>
            </a:r>
            <a:br>
              <a:rPr lang="pt-BR" b="1" dirty="0" smtClean="0">
                <a:solidFill>
                  <a:srgbClr val="000000"/>
                </a:solidFill>
                <a:cs typeface="Calibri"/>
              </a:rPr>
            </a:b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du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fleuve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b="1" dirty="0">
                <a:solidFill>
                  <a:srgbClr val="000000"/>
                </a:solidFill>
                <a:cs typeface="Calibri"/>
              </a:rPr>
              <a:t>Iguaçu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292" y="4852021"/>
            <a:ext cx="234338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Dépolution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e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conservation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des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nappes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phréatiques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du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fleuve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Iguaçu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1379" y="4173024"/>
            <a:ext cx="26278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Modernisation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des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autorisations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environnementales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9533" y="4852021"/>
            <a:ext cx="247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Décentralisation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des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autorisations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et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implantation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du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Système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de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Gestion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Environnementale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086348" y="4173024"/>
            <a:ext cx="2478012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err="1" smtClean="0">
                <a:solidFill>
                  <a:srgbClr val="000000"/>
                </a:solidFill>
                <a:cs typeface="Calibri"/>
              </a:rPr>
              <a:t>Reforestation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9331" y="4852021"/>
            <a:ext cx="23720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Promovotion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et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restauration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de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la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couverture</a:t>
            </a:r>
            <a:r>
              <a:rPr lang="pt-BR" sz="1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cs typeface="Calibri"/>
              </a:rPr>
              <a:t>forestière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2" name="Picture 21" descr="C6FE41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015214" y="2276871"/>
            <a:ext cx="2626062" cy="1805135"/>
          </a:xfrm>
          <a:prstGeom prst="rect">
            <a:avLst/>
          </a:prstGeom>
        </p:spPr>
      </p:pic>
      <p:pic>
        <p:nvPicPr>
          <p:cNvPr id="23" name="Picture 22" descr="rio paraná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276872"/>
            <a:ext cx="262663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378" y="4077072"/>
            <a:ext cx="2627843" cy="1944216"/>
          </a:xfrm>
          <a:prstGeom prst="rect">
            <a:avLst/>
          </a:prstGeom>
          <a:solidFill>
            <a:srgbClr val="73B53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5213" y="2276872"/>
            <a:ext cx="2627843" cy="3746857"/>
          </a:xfrm>
          <a:prstGeom prst="rect">
            <a:avLst/>
          </a:prstGeom>
          <a:solidFill>
            <a:srgbClr val="E5E3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4079513"/>
            <a:ext cx="2627843" cy="1944216"/>
          </a:xfrm>
          <a:prstGeom prst="rect">
            <a:avLst/>
          </a:prstGeom>
          <a:solidFill>
            <a:srgbClr val="ABCB2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21" descr="Curitib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378" y="2276872"/>
            <a:ext cx="2623233" cy="181203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PRINCIPAUX PROJETS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6" y="4173024"/>
            <a:ext cx="324137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JM" b="1" dirty="0" err="1" smtClean="0">
                <a:cs typeface="Calibri"/>
              </a:rPr>
              <a:t>Parcs</a:t>
            </a:r>
            <a:r>
              <a:rPr lang="en-JM" b="1" dirty="0" smtClean="0">
                <a:cs typeface="Calibri"/>
              </a:rPr>
              <a:t> du </a:t>
            </a:r>
            <a:r>
              <a:rPr lang="en-JM" b="1" dirty="0">
                <a:cs typeface="Calibri"/>
              </a:rPr>
              <a:t>Paraná</a:t>
            </a:r>
          </a:p>
          <a:p>
            <a:pPr algn="ctr">
              <a:lnSpc>
                <a:spcPct val="80000"/>
              </a:lnSpc>
            </a:pPr>
            <a:r>
              <a:rPr lang="en-JM" b="1" dirty="0" smtClean="0">
                <a:cs typeface="Calibri"/>
              </a:rPr>
              <a:t>Faire </a:t>
            </a:r>
            <a:r>
              <a:rPr lang="en-JM" b="1" dirty="0" err="1" smtClean="0">
                <a:cs typeface="Calibri"/>
              </a:rPr>
              <a:t>connaître</a:t>
            </a:r>
            <a:r>
              <a:rPr lang="en-JM" b="1" dirty="0" smtClean="0">
                <a:cs typeface="Calibri"/>
              </a:rPr>
              <a:t> pour </a:t>
            </a:r>
            <a:r>
              <a:rPr lang="en-JM" b="1" dirty="0" err="1" smtClean="0">
                <a:cs typeface="Calibri"/>
              </a:rPr>
              <a:t>mieux</a:t>
            </a:r>
            <a:r>
              <a:rPr lang="en-JM" b="1" dirty="0" smtClean="0">
                <a:cs typeface="Calibri"/>
              </a:rPr>
              <a:t> conserver</a:t>
            </a:r>
            <a:endParaRPr lang="en-JM" b="1" dirty="0"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088" y="4930154"/>
            <a:ext cx="24527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err="1" smtClean="0"/>
              <a:t>Adopter</a:t>
            </a:r>
            <a:r>
              <a:rPr lang="pt-BR" sz="1600" dirty="0" smtClean="0"/>
              <a:t> </a:t>
            </a:r>
            <a:r>
              <a:rPr lang="pt-BR" sz="1600" dirty="0" err="1" smtClean="0"/>
              <a:t>des</a:t>
            </a:r>
            <a:r>
              <a:rPr lang="pt-BR" sz="1600" dirty="0" smtClean="0"/>
              <a:t> </a:t>
            </a:r>
            <a:r>
              <a:rPr lang="pt-BR" sz="1600" dirty="0" err="1" smtClean="0"/>
              <a:t>modèles</a:t>
            </a:r>
            <a:r>
              <a:rPr lang="pt-BR" sz="1600" dirty="0" smtClean="0"/>
              <a:t> de </a:t>
            </a:r>
            <a:r>
              <a:rPr lang="pt-BR" sz="1600" dirty="0" err="1" smtClean="0"/>
              <a:t>gestion</a:t>
            </a:r>
            <a:r>
              <a:rPr lang="pt-BR" sz="1600" dirty="0" smtClean="0"/>
              <a:t> </a:t>
            </a:r>
            <a:r>
              <a:rPr lang="pt-BR" sz="1600" dirty="0" err="1" smtClean="0"/>
              <a:t>des</a:t>
            </a:r>
            <a:r>
              <a:rPr lang="pt-BR" sz="1600" dirty="0" smtClean="0"/>
              <a:t> </a:t>
            </a:r>
            <a:r>
              <a:rPr lang="pt-BR" sz="1600" dirty="0" err="1" smtClean="0"/>
              <a:t>parcs</a:t>
            </a:r>
            <a:r>
              <a:rPr lang="pt-BR" sz="1600" dirty="0" smtClean="0"/>
              <a:t> </a:t>
            </a:r>
            <a:r>
              <a:rPr lang="pt-BR" sz="1600" dirty="0" err="1" smtClean="0"/>
              <a:t>avec</a:t>
            </a:r>
            <a:r>
              <a:rPr lang="pt-BR" sz="1600" dirty="0" smtClean="0"/>
              <a:t> </a:t>
            </a:r>
            <a:r>
              <a:rPr lang="pt-BR" sz="1600" dirty="0" err="1" smtClean="0"/>
              <a:t>des</a:t>
            </a:r>
            <a:r>
              <a:rPr lang="pt-BR" sz="1600" dirty="0" smtClean="0"/>
              <a:t> </a:t>
            </a:r>
            <a:r>
              <a:rPr lang="pt-BR" sz="1600" dirty="0" err="1" smtClean="0"/>
              <a:t>infrastructures</a:t>
            </a:r>
            <a:r>
              <a:rPr lang="pt-BR" sz="1600" dirty="0" smtClean="0"/>
              <a:t> de </a:t>
            </a:r>
            <a:r>
              <a:rPr lang="pt-BR" sz="1600" dirty="0" err="1" smtClean="0"/>
              <a:t>réception</a:t>
            </a:r>
            <a:r>
              <a:rPr lang="pt-BR" sz="1600" dirty="0" smtClean="0"/>
              <a:t> et d’</a:t>
            </a:r>
            <a:r>
              <a:rPr lang="pt-BR" sz="1600" dirty="0" err="1" smtClean="0"/>
              <a:t>écotourisme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241379" y="4173024"/>
            <a:ext cx="26278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JM" b="1" dirty="0" err="1" smtClean="0">
                <a:solidFill>
                  <a:srgbClr val="000000"/>
                </a:solidFill>
                <a:cs typeface="Calibri"/>
              </a:rPr>
              <a:t>Rémunération</a:t>
            </a:r>
            <a:r>
              <a:rPr lang="en-JM" b="1" dirty="0" smtClean="0">
                <a:solidFill>
                  <a:srgbClr val="000000"/>
                </a:solidFill>
                <a:cs typeface="Calibri"/>
              </a:rPr>
              <a:t> des services </a:t>
            </a:r>
            <a:r>
              <a:rPr lang="en-JM" b="1" dirty="0" err="1" smtClean="0">
                <a:solidFill>
                  <a:srgbClr val="000000"/>
                </a:solidFill>
                <a:cs typeface="Calibri"/>
              </a:rPr>
              <a:t>environnementaux</a:t>
            </a:r>
            <a:endParaRPr lang="en-JM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379" y="4819353"/>
            <a:ext cx="255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 err="1" smtClean="0">
                <a:solidFill>
                  <a:srgbClr val="000000"/>
                </a:solidFill>
              </a:rPr>
              <a:t>Rémunérer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les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propriétaires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participant</a:t>
            </a:r>
            <a:r>
              <a:rPr lang="pt-BR" sz="1600" dirty="0" smtClean="0">
                <a:solidFill>
                  <a:srgbClr val="000000"/>
                </a:solidFill>
              </a:rPr>
              <a:t> à </a:t>
            </a:r>
            <a:r>
              <a:rPr lang="pt-BR" sz="1600" dirty="0" err="1" smtClean="0">
                <a:solidFill>
                  <a:srgbClr val="000000"/>
                </a:solidFill>
              </a:rPr>
              <a:t>la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préservation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des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eaux</a:t>
            </a:r>
            <a:r>
              <a:rPr lang="pt-BR" sz="1600" dirty="0" smtClean="0">
                <a:solidFill>
                  <a:srgbClr val="000000"/>
                </a:solidFill>
              </a:rPr>
              <a:t> et à </a:t>
            </a:r>
            <a:r>
              <a:rPr lang="pt-BR" sz="1600" dirty="0" err="1" smtClean="0">
                <a:solidFill>
                  <a:srgbClr val="000000"/>
                </a:solidFill>
              </a:rPr>
              <a:t>la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Réserve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du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patrimoine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public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naturel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smtClean="0">
                <a:solidFill>
                  <a:srgbClr val="000000"/>
                </a:solidFill>
              </a:rPr>
              <a:t>– </a:t>
            </a:r>
            <a:r>
              <a:rPr lang="pt-BR" sz="1600" dirty="0">
                <a:solidFill>
                  <a:srgbClr val="000000"/>
                </a:solidFill>
              </a:rPr>
              <a:t>RPPN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6348" y="4256986"/>
            <a:ext cx="247801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 smtClean="0">
                <a:solidFill>
                  <a:srgbClr val="000000"/>
                </a:solidFill>
                <a:cs typeface="Calibri"/>
              </a:rPr>
              <a:t>Timbre </a:t>
            </a:r>
            <a:r>
              <a:rPr lang="pt-BR" b="1" dirty="0" smtClean="0">
                <a:solidFill>
                  <a:srgbClr val="000000"/>
                </a:solidFill>
                <a:cs typeface="Calibri"/>
              </a:rPr>
              <a:t>CLIMA PARANÁ</a:t>
            </a:r>
            <a:endParaRPr lang="en-JM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680" y="4741950"/>
            <a:ext cx="26168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 smtClean="0"/>
              <a:t>Calculer</a:t>
            </a:r>
            <a:r>
              <a:rPr lang="en-US" sz="1600" dirty="0" smtClean="0"/>
              <a:t> </a:t>
            </a:r>
            <a:r>
              <a:rPr lang="en-US" sz="1600" dirty="0" err="1" smtClean="0"/>
              <a:t>l’empreinte</a:t>
            </a:r>
            <a:r>
              <a:rPr lang="en-US" sz="1600" dirty="0" smtClean="0"/>
              <a:t> </a:t>
            </a:r>
            <a:r>
              <a:rPr lang="en-US" sz="1600" dirty="0" err="1" smtClean="0"/>
              <a:t>carbone</a:t>
            </a:r>
            <a:r>
              <a:rPr lang="en-US" sz="1600" dirty="0" smtClean="0"/>
              <a:t>, </a:t>
            </a:r>
            <a:r>
              <a:rPr lang="en-US" sz="1600" dirty="0" err="1" smtClean="0"/>
              <a:t>réduire</a:t>
            </a:r>
            <a:r>
              <a:rPr lang="en-US" sz="1600" dirty="0" smtClean="0"/>
              <a:t> les </a:t>
            </a:r>
            <a:r>
              <a:rPr lang="en-US" sz="1600" dirty="0" err="1" smtClean="0"/>
              <a:t>émissions</a:t>
            </a:r>
            <a:r>
              <a:rPr lang="en-US" sz="1600" dirty="0" smtClean="0"/>
              <a:t>, </a:t>
            </a:r>
            <a:r>
              <a:rPr lang="en-US" sz="1600" dirty="0" err="1" smtClean="0"/>
              <a:t>gagner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compétitivité</a:t>
            </a:r>
            <a:r>
              <a:rPr lang="en-US" sz="1600" dirty="0" smtClean="0"/>
              <a:t> </a:t>
            </a:r>
            <a:r>
              <a:rPr lang="en-US" sz="1600" dirty="0" err="1" smtClean="0"/>
              <a:t>économique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9" name="Picture 18" descr="GUARTEL+ü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2276872"/>
            <a:ext cx="2626631" cy="1800200"/>
          </a:xfrm>
          <a:prstGeom prst="rect">
            <a:avLst/>
          </a:prstGeom>
        </p:spPr>
      </p:pic>
      <p:pic>
        <p:nvPicPr>
          <p:cNvPr id="24" name="Picture 23" descr="pp_selos clima pr OUR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66" y="2170806"/>
            <a:ext cx="2224296" cy="2086180"/>
          </a:xfrm>
          <a:prstGeom prst="rect">
            <a:avLst/>
          </a:prstGeom>
        </p:spPr>
      </p:pic>
      <p:pic>
        <p:nvPicPr>
          <p:cNvPr id="25" name="Picture 24" descr="MATACILIAR2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378" y="2276872"/>
            <a:ext cx="262784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403</Words>
  <Application>Microsoft Office PowerPoint</Application>
  <PresentationFormat>Apresentação na tela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Direção</dc:creator>
  <cp:lastModifiedBy>HP</cp:lastModifiedBy>
  <cp:revision>56</cp:revision>
  <dcterms:modified xsi:type="dcterms:W3CDTF">2016-07-16T14:46:37Z</dcterms:modified>
</cp:coreProperties>
</file>