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699" r:id="rId2"/>
  </p:sldMasterIdLst>
  <p:notesMasterIdLst>
    <p:notesMasterId r:id="rId15"/>
  </p:notesMasterIdLst>
  <p:sldIdLst>
    <p:sldId id="256" r:id="rId3"/>
    <p:sldId id="257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5" r:id="rId14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150"/>
    <a:srgbClr val="3C3C3B"/>
    <a:srgbClr val="FAC81A"/>
    <a:srgbClr val="DF6421"/>
    <a:srgbClr val="E5E31C"/>
    <a:srgbClr val="C8D424"/>
    <a:srgbClr val="73B534"/>
    <a:srgbClr val="ABCB2A"/>
    <a:srgbClr val="0A3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17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11B5D-4242-4F34-B99B-F1EF584A3EE6}" type="datetimeFigureOut">
              <a:rPr lang="pt-BR" smtClean="0"/>
              <a:pPr/>
              <a:t>19/04/16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11F9-25C3-4F92-B99D-B08BBCEB57C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5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6FB-9FA1-EA4B-963F-5012B442D6F3}" type="datetimeFigureOut">
              <a:rPr lang="en-US" smtClean="0"/>
              <a:pPr/>
              <a:t>19/04/16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3AEF-4BBA-9A45-BD7E-23535172F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52464" y="6282266"/>
            <a:ext cx="3603069" cy="429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x-none" sz="1400" dirty="0" smtClean="0">
                <a:solidFill>
                  <a:srgbClr val="FFFFFF"/>
                </a:solidFill>
                <a:latin typeface="Calibri"/>
                <a:cs typeface="Calibri"/>
              </a:rPr>
              <a:t>Companhia Paranaense de Energia - COPEL</a:t>
            </a:r>
            <a:endParaRPr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11"/>
          <a:stretch/>
        </p:blipFill>
        <p:spPr>
          <a:xfrm>
            <a:off x="6011333" y="2276871"/>
            <a:ext cx="3132667" cy="4755733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SUSTENTABILIDADE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6011333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stomShape 2"/>
          <p:cNvSpPr/>
          <p:nvPr/>
        </p:nvSpPr>
        <p:spPr>
          <a:xfrm>
            <a:off x="385192" y="2827127"/>
            <a:ext cx="4042875" cy="31503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10 anos adotando o Global </a:t>
            </a:r>
            <a:r>
              <a:rPr lang="pt-BR" sz="2000" dirty="0" err="1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Reporting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 </a:t>
            </a:r>
            <a:r>
              <a:rPr lang="pt-BR" sz="2000" dirty="0" err="1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Initiative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 –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GRI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Em 2014 a Copel passou a integrar o Índice Global de Sustentabilidade - 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MSCI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Participa da Carteira do Índice de Sustentabilidade Empresarial - ISE Bovespa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5752" y="1531066"/>
            <a:ext cx="2434979" cy="2422128"/>
            <a:chOff x="3324877" y="1539533"/>
            <a:chExt cx="2434979" cy="2422128"/>
          </a:xfrm>
        </p:grpSpPr>
        <p:sp>
          <p:nvSpPr>
            <p:cNvPr id="8" name="Rectangle 7"/>
            <p:cNvSpPr/>
            <p:nvPr/>
          </p:nvSpPr>
          <p:spPr>
            <a:xfrm>
              <a:off x="3324877" y="1539533"/>
              <a:ext cx="2434979" cy="2422128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79761" y="1873434"/>
              <a:ext cx="210304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rgbClr val="808080"/>
                  </a:solidFill>
                  <a:ea typeface="Calibri"/>
                </a:rPr>
                <a:t>1ª empresa do setor de energia no Brasil a tornar-se signatária do Pacto Global da ONU (2000)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4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4 - Copel 0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276872"/>
            <a:ext cx="2626630" cy="1802434"/>
          </a:xfrm>
          <a:prstGeom prst="rect">
            <a:avLst/>
          </a:prstGeom>
        </p:spPr>
      </p:pic>
      <p:pic>
        <p:nvPicPr>
          <p:cNvPr id="7" name="Picture 6" descr="_ACM756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591" y="2276872"/>
            <a:ext cx="2622020" cy="1815143"/>
          </a:xfrm>
          <a:prstGeom prst="rect">
            <a:avLst/>
          </a:prstGeom>
        </p:spPr>
      </p:pic>
      <p:pic>
        <p:nvPicPr>
          <p:cNvPr id="6" name="Picture 5" descr="IMG_888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645" y="2276871"/>
            <a:ext cx="2626631" cy="1804014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SUSTENTABILIDADE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1378" y="4077072"/>
            <a:ext cx="2627843" cy="1944216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5213" y="4079513"/>
            <a:ext cx="2627843" cy="1944216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4079513"/>
            <a:ext cx="2627843" cy="1944216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3938" y="4256986"/>
            <a:ext cx="247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Desde 1994 na </a:t>
            </a:r>
            <a:r>
              <a:rPr lang="pt-BR" sz="2000" b="1" dirty="0" err="1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BM&amp;FBovespa</a:t>
            </a:r>
            <a:r>
              <a:rPr lang="pt-BR" sz="2000" b="1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 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029828"/>
            <a:ext cx="262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 smtClean="0">
                <a:solidFill>
                  <a:srgbClr val="505150"/>
                </a:solidFill>
                <a:latin typeface="Calibri"/>
                <a:ea typeface="DejaVu Sans"/>
                <a:cs typeface="Calibri"/>
              </a:rPr>
              <a:t>21 </a:t>
            </a:r>
            <a:r>
              <a:rPr lang="pt-BR" dirty="0">
                <a:solidFill>
                  <a:srgbClr val="505150"/>
                </a:solidFill>
                <a:latin typeface="Calibri"/>
                <a:ea typeface="DejaVu Sans"/>
                <a:cs typeface="Calibri"/>
              </a:rPr>
              <a:t>anos de listagem </a:t>
            </a:r>
            <a:endParaRPr lang="pt-BR" dirty="0">
              <a:solidFill>
                <a:srgbClr val="505150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8985" y="4256986"/>
            <a:ext cx="247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Primeira do setor elétrico brasileiro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2591" y="5029828"/>
            <a:ext cx="26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21 </a:t>
            </a:r>
            <a:r>
              <a:rPr lang="pt-BR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anos de </a:t>
            </a:r>
            <a:r>
              <a:rPr lang="pt-BR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listagem</a:t>
            </a:r>
            <a:br>
              <a:rPr lang="pt-BR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</a:br>
            <a:r>
              <a:rPr lang="pt-BR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na NYSE </a:t>
            </a:r>
            <a:endParaRPr lang="pt-BR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1040" y="4256986"/>
            <a:ext cx="247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dirty="0" smtClean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Presente na</a:t>
            </a:r>
            <a:br>
              <a:rPr lang="pt-BR" sz="2000" b="1" dirty="0" smtClean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</a:br>
            <a:r>
              <a:rPr lang="pt-BR" sz="2000" b="1" dirty="0" smtClean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Uni</a:t>
            </a:r>
            <a:r>
              <a:rPr lang="pt-BR" sz="2000" b="1" dirty="0" smtClean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ão Europeia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4646" y="5029828"/>
            <a:ext cx="26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505150"/>
                </a:solidFill>
                <a:latin typeface="Calibri"/>
                <a:ea typeface="DejaVu Sans"/>
                <a:cs typeface="Calibri"/>
              </a:rPr>
              <a:t>13 anos de </a:t>
            </a:r>
            <a:r>
              <a:rPr lang="pt-BR" dirty="0" err="1">
                <a:solidFill>
                  <a:srgbClr val="505150"/>
                </a:solidFill>
                <a:latin typeface="Calibri"/>
                <a:ea typeface="DejaVu Sans"/>
                <a:cs typeface="Calibri"/>
              </a:rPr>
              <a:t>Latibex</a:t>
            </a:r>
            <a:r>
              <a:rPr lang="pt-BR" dirty="0">
                <a:solidFill>
                  <a:srgbClr val="505150"/>
                </a:solidFill>
                <a:latin typeface="Calibri"/>
                <a:ea typeface="DejaVu Sans"/>
                <a:cs typeface="Calibri"/>
              </a:rPr>
              <a:t> (Madri)</a:t>
            </a:r>
            <a:endParaRPr lang="pt-BR" dirty="0">
              <a:solidFill>
                <a:srgbClr val="50515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69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556640"/>
            <a:ext cx="3005640" cy="35748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CustomShape 2"/>
          <p:cNvSpPr/>
          <p:nvPr/>
        </p:nvSpPr>
        <p:spPr>
          <a:xfrm>
            <a:off x="644390" y="3700906"/>
            <a:ext cx="2527353" cy="404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x-none" sz="2400" b="1" dirty="0" smtClean="0">
                <a:solidFill>
                  <a:srgbClr val="1E1C11"/>
                </a:solidFill>
                <a:latin typeface="Calibri"/>
              </a:rPr>
              <a:t>Nome</a:t>
            </a:r>
            <a:endParaRPr sz="2400" b="1" dirty="0"/>
          </a:p>
          <a:p>
            <a:pPr>
              <a:lnSpc>
                <a:spcPct val="100000"/>
              </a:lnSpc>
            </a:pPr>
            <a:r>
              <a:rPr lang="x-none" sz="1400" dirty="0" smtClean="0">
                <a:solidFill>
                  <a:srgbClr val="1E1C11"/>
                </a:solidFill>
                <a:latin typeface="Calibri"/>
                <a:cs typeface="Calibri"/>
              </a:rPr>
              <a:t>Presidente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pt-BR" sz="1600" u="sng" dirty="0" smtClean="0">
              <a:solidFill>
                <a:srgbClr val="000019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1600" u="sng" dirty="0" err="1" smtClean="0">
                <a:solidFill>
                  <a:srgbClr val="000019"/>
                </a:solidFill>
                <a:latin typeface="Calibri"/>
                <a:cs typeface="Calibri"/>
              </a:rPr>
              <a:t>presidente@copel.com.br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1600" dirty="0">
                <a:solidFill>
                  <a:srgbClr val="1E1C11"/>
                </a:solidFill>
                <a:latin typeface="Calibri"/>
                <a:cs typeface="Calibri"/>
              </a:rPr>
              <a:t>(41) 3304-</a:t>
            </a:r>
            <a:r>
              <a:rPr lang="pt-BR" sz="1600" dirty="0" smtClean="0">
                <a:solidFill>
                  <a:srgbClr val="1E1C11"/>
                </a:solidFill>
                <a:latin typeface="Calibri"/>
                <a:cs typeface="Calibri"/>
              </a:rPr>
              <a:t>7855</a:t>
            </a:r>
          </a:p>
          <a:p>
            <a:pPr>
              <a:lnSpc>
                <a:spcPct val="100000"/>
              </a:lnSpc>
            </a:pPr>
            <a:endParaRPr lang="pt-BR" sz="1600" dirty="0">
              <a:solidFill>
                <a:srgbClr val="1E1C1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pt-BR" sz="1600" dirty="0" smtClean="0">
              <a:solidFill>
                <a:srgbClr val="1E1C1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dirty="0" err="1" smtClean="0">
                <a:solidFill>
                  <a:srgbClr val="DF6421"/>
                </a:solidFill>
                <a:latin typeface="Calibri"/>
                <a:cs typeface="Calibri"/>
              </a:rPr>
              <a:t>www.copel.com.br</a:t>
            </a:r>
            <a:endParaRPr sz="2000" b="1" dirty="0">
              <a:solidFill>
                <a:srgbClr val="DF6421"/>
              </a:solidFill>
              <a:latin typeface="Calibri"/>
              <a:cs typeface="Calibri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457200" y="1434960"/>
            <a:ext cx="3005640" cy="468864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56176" y="5661248"/>
            <a:ext cx="22467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JM" dirty="0" smtClean="0">
                <a:solidFill>
                  <a:srgbClr val="FFFFFF"/>
                </a:solidFill>
                <a:latin typeface="Calibri"/>
                <a:ea typeface="Pacifico" pitchFamily="2" charset="0"/>
                <a:cs typeface="Calibri"/>
              </a:rPr>
              <a:t>OBRIGADO</a:t>
            </a:r>
            <a:endParaRPr lang="en-JM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COPEL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Imagem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623" y="1411536"/>
            <a:ext cx="5022384" cy="5022384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4995843" y="2746996"/>
            <a:ext cx="3677358" cy="616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latin typeface="Calibri"/>
              </a:rPr>
              <a:t>A força da COPEL presente em 10 estados do Brasil</a:t>
            </a:r>
            <a:endParaRPr sz="2400" dirty="0"/>
          </a:p>
        </p:txBody>
      </p:sp>
      <p:sp>
        <p:nvSpPr>
          <p:cNvPr id="11" name="CustomShape 2"/>
          <p:cNvSpPr/>
          <p:nvPr/>
        </p:nvSpPr>
        <p:spPr>
          <a:xfrm>
            <a:off x="4995843" y="3775394"/>
            <a:ext cx="3580890" cy="2630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A Companhia é constituída pelas seguintes empresas:</a:t>
            </a:r>
            <a:endParaRPr lang="pt-BR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Copel Holding</a:t>
            </a:r>
            <a:endParaRPr lang="pt-BR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Copel Geração e Transmissão</a:t>
            </a:r>
            <a:endParaRPr lang="pt-BR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Copel Distribuição</a:t>
            </a:r>
            <a:endParaRPr lang="pt-BR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Copel Renováveis</a:t>
            </a:r>
            <a:endParaRPr lang="pt-BR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 dirty="0">
                <a:solidFill>
                  <a:srgbClr val="595959"/>
                </a:solidFill>
                <a:latin typeface="Calibri"/>
                <a:ea typeface="DejaVu Sans"/>
                <a:cs typeface="Calibri"/>
              </a:rPr>
              <a:t>Copel Telecomunicações </a:t>
            </a:r>
            <a:endParaRPr lang="pt-BR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HOLDING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3349" y="2276872"/>
            <a:ext cx="6570651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stomShape 2"/>
          <p:cNvSpPr/>
          <p:nvPr/>
        </p:nvSpPr>
        <p:spPr>
          <a:xfrm>
            <a:off x="3531111" y="2852527"/>
            <a:ext cx="4613822" cy="26304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dirty="0">
                <a:solidFill>
                  <a:schemeClr val="bg1"/>
                </a:solidFill>
                <a:latin typeface="Calibri"/>
                <a:ea typeface="DejaVu Sans"/>
                <a:cs typeface="Calibri"/>
              </a:rPr>
              <a:t>Fundada há 61 anos e com sede em Curitiba (PR), a Companhia atua no setor de geração, transmissão  e distribuição de energia,  e de telecomunicações.</a:t>
            </a: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pt-BR" sz="2000" dirty="0">
                <a:solidFill>
                  <a:schemeClr val="bg1"/>
                </a:solidFill>
                <a:latin typeface="Calibri"/>
                <a:ea typeface="DejaVu Sans"/>
                <a:cs typeface="Calibri"/>
              </a:rPr>
              <a:t>Também participa dos setores de saneamento e gás. </a:t>
            </a: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295671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GERAÇÃO E TRANSMISSÃO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6570651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stomShape 2"/>
          <p:cNvSpPr/>
          <p:nvPr/>
        </p:nvSpPr>
        <p:spPr>
          <a:xfrm>
            <a:off x="385192" y="2827127"/>
            <a:ext cx="3644941" cy="31503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5.450,5 MW de potência instalada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 smtClean="0">
              <a:solidFill>
                <a:srgbClr val="FFFFFF"/>
              </a:solidFill>
              <a:latin typeface="Calibri"/>
              <a:ea typeface="DejaVu Sans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17 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usinas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próprias e</a:t>
            </a:r>
            <a:b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</a:b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6 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participações acionárias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 smtClean="0">
              <a:solidFill>
                <a:srgbClr val="FFFFFF"/>
              </a:solidFill>
              <a:latin typeface="Calibri"/>
              <a:ea typeface="DejaVu Sans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A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dição 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de 405 MW até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2017 (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UHE Baixo Iguaçu/PR e Colíder/MT)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160" y="2276872"/>
            <a:ext cx="3131839" cy="45912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05752" y="1531066"/>
            <a:ext cx="2434979" cy="2422128"/>
            <a:chOff x="3324877" y="1539533"/>
            <a:chExt cx="2434979" cy="2422128"/>
          </a:xfrm>
        </p:grpSpPr>
        <p:sp>
          <p:nvSpPr>
            <p:cNvPr id="8" name="Rectangle 7"/>
            <p:cNvSpPr/>
            <p:nvPr/>
          </p:nvSpPr>
          <p:spPr>
            <a:xfrm>
              <a:off x="3324877" y="1539533"/>
              <a:ext cx="2434979" cy="2422128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24877" y="1873434"/>
              <a:ext cx="243497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93% </a:t>
              </a: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das plantas  </a:t>
              </a: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geradoras </a:t>
              </a:r>
              <a:endParaRPr lang="pt-BR" dirty="0"/>
            </a:p>
            <a:p>
              <a:pPr algn="ctr">
                <a:lnSpc>
                  <a:spcPct val="100000"/>
                </a:lnSpc>
              </a:pP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Utilizam recursos  </a:t>
              </a: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renováveis </a:t>
              </a:r>
              <a:endParaRPr lang="pt-BR" dirty="0"/>
            </a:p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provenientes de recursos </a:t>
              </a: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hídricos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80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GERAÇÃO E TRANSMISSÃO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6570651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ustomShape 2"/>
          <p:cNvSpPr/>
          <p:nvPr/>
        </p:nvSpPr>
        <p:spPr>
          <a:xfrm>
            <a:off x="385192" y="2827127"/>
            <a:ext cx="3644941" cy="31503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2.406 km de linhas de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transmissão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38 subestações de transmissão em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operação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concessão renovada até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2042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29582" y="2276872"/>
            <a:ext cx="3014418" cy="45811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05752" y="1531066"/>
            <a:ext cx="2434979" cy="2422128"/>
            <a:chOff x="3324877" y="1539533"/>
            <a:chExt cx="2434979" cy="2422128"/>
          </a:xfrm>
        </p:grpSpPr>
        <p:sp>
          <p:nvSpPr>
            <p:cNvPr id="8" name="Rectangle 7"/>
            <p:cNvSpPr/>
            <p:nvPr/>
          </p:nvSpPr>
          <p:spPr>
            <a:xfrm>
              <a:off x="3324877" y="1539533"/>
              <a:ext cx="2434979" cy="2422128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24877" y="2017367"/>
              <a:ext cx="24349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Em </a:t>
              </a: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implantação</a:t>
              </a:r>
              <a:br>
                <a:rPr lang="pt-BR" b="1" dirty="0" smtClean="0">
                  <a:solidFill>
                    <a:srgbClr val="808080"/>
                  </a:solidFill>
                  <a:ea typeface="DejaVu Sans"/>
                </a:rPr>
              </a:b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2.207 </a:t>
              </a: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km </a:t>
              </a: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de</a:t>
              </a:r>
              <a:br>
                <a:rPr lang="pt-BR" b="1" dirty="0" smtClean="0">
                  <a:solidFill>
                    <a:srgbClr val="808080"/>
                  </a:solidFill>
                  <a:ea typeface="DejaVu Sans"/>
                </a:rPr>
              </a:br>
              <a:r>
                <a:rPr lang="pt-BR" b="1" dirty="0" smtClean="0">
                  <a:solidFill>
                    <a:srgbClr val="808080"/>
                  </a:solidFill>
                  <a:ea typeface="DejaVu Sans"/>
                </a:rPr>
                <a:t>linhas </a:t>
              </a: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de transmissão, em 9 Estados brasileiros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19439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RENOVÁVEIS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3349" y="2276872"/>
            <a:ext cx="6570651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CustomShape 2"/>
          <p:cNvSpPr/>
          <p:nvPr/>
        </p:nvSpPr>
        <p:spPr>
          <a:xfrm>
            <a:off x="4242311" y="2666260"/>
            <a:ext cx="4613822" cy="39631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331,6 MW de potência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instalada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3 complexos eólicos operando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no</a:t>
            </a:r>
            <a:b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</a:b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Rio 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Grande do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Norte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15 parques eólicos, nos três complexos, com 151 </a:t>
            </a:r>
            <a:r>
              <a:rPr lang="pt-BR" sz="2000" dirty="0" err="1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aerogeradores</a:t>
            </a:r>
            <a:endParaRPr lang="pt-BR" sz="2000" dirty="0" smtClean="0">
              <a:solidFill>
                <a:srgbClr val="FFFFFF"/>
              </a:solidFill>
              <a:latin typeface="Calibri"/>
              <a:ea typeface="DejaVu Sans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02 complexos eólicos  em implantação no RN,  que somarão 328MW de potência instalada até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2019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3141139" cy="45811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55934" y="1686930"/>
            <a:ext cx="1770410" cy="1761067"/>
            <a:chOff x="3507505" y="1837267"/>
            <a:chExt cx="1770410" cy="1761067"/>
          </a:xfrm>
        </p:grpSpPr>
        <p:sp>
          <p:nvSpPr>
            <p:cNvPr id="9" name="Rectangle 8"/>
            <p:cNvSpPr/>
            <p:nvPr/>
          </p:nvSpPr>
          <p:spPr>
            <a:xfrm>
              <a:off x="3507505" y="1837267"/>
              <a:ext cx="1770410" cy="1761067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2092" y="1979136"/>
              <a:ext cx="15612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Pioneira no estudo da exploração da energia dos ventos 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57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DISTRIBUIÇ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76872"/>
            <a:ext cx="6570651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stomShape 2"/>
          <p:cNvSpPr/>
          <p:nvPr/>
        </p:nvSpPr>
        <p:spPr>
          <a:xfrm>
            <a:off x="385192" y="2683188"/>
            <a:ext cx="4821808" cy="31503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4ª maior distribuidora do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Brasil</a:t>
            </a:r>
          </a:p>
          <a:p>
            <a:pPr marL="342900" indent="-342900"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4,4 milhões de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clientes</a:t>
            </a:r>
          </a:p>
          <a:p>
            <a:pPr marL="342900" indent="-342900"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392 municípios atendidos no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Paraná</a:t>
            </a:r>
            <a:b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</a:b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e 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um em Santa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Catarina</a:t>
            </a:r>
          </a:p>
          <a:p>
            <a:pPr marL="342900" indent="-342900"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190 mil km de linhas e redes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elétricas</a:t>
            </a:r>
          </a:p>
          <a:p>
            <a:pPr marL="342900" indent="-342900"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362 subestações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automatizadas</a:t>
            </a:r>
          </a:p>
          <a:p>
            <a:pPr marL="342900" indent="-342900"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409 agências e postos de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atendimento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3" name="Imagem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5999776" y="2276872"/>
            <a:ext cx="3143504" cy="45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DISTRIBUIÇ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8390" y="4256987"/>
            <a:ext cx="3722885" cy="2050354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1582" y="5069459"/>
            <a:ext cx="3276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A </a:t>
            </a:r>
            <a:r>
              <a:rPr lang="en-US" sz="2000" b="1" dirty="0" err="1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Melhor</a:t>
            </a:r>
            <a:r>
              <a:rPr lang="en-US" sz="2000" b="1" dirty="0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 </a:t>
            </a:r>
            <a:r>
              <a:rPr lang="en-US" sz="2000" b="1" dirty="0" err="1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Distribuidora</a:t>
            </a:r>
            <a:r>
              <a:rPr lang="en-US" sz="2000" b="1" dirty="0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 da </a:t>
            </a:r>
            <a:r>
              <a:rPr lang="en-US" sz="2000" b="1" dirty="0" err="1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América</a:t>
            </a:r>
            <a:r>
              <a:rPr lang="en-US" sz="2000" b="1" dirty="0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 Latina </a:t>
            </a:r>
            <a:r>
              <a:rPr lang="en-US" sz="2000" b="1" dirty="0" err="1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em</a:t>
            </a:r>
            <a:r>
              <a:rPr lang="en-US" sz="2000" b="1" dirty="0">
                <a:solidFill>
                  <a:srgbClr val="808080"/>
                </a:solidFill>
                <a:latin typeface="Calibri"/>
                <a:ea typeface="DejaVu Sans"/>
                <a:cs typeface="Calibri"/>
              </a:rPr>
              <a:t> 2011, 2012 e 2014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1610" y="4256986"/>
            <a:ext cx="3722885" cy="2050354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8946" y="5069459"/>
            <a:ext cx="2808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chemeClr val="bg1"/>
                </a:solidFill>
                <a:latin typeface="Calibri"/>
                <a:ea typeface="DejaVu Sans"/>
                <a:cs typeface="Calibri"/>
              </a:rPr>
              <a:t>A Melhor Distribuidora do Brasil por 4 vezes nos últimos 5 anos</a:t>
            </a: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957" y="2276872"/>
            <a:ext cx="1728191" cy="2693800"/>
          </a:xfrm>
          <a:prstGeom prst="rect">
            <a:avLst/>
          </a:prstGeom>
        </p:spPr>
      </p:pic>
      <p:pic>
        <p:nvPicPr>
          <p:cNvPr id="1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809032" y="2276872"/>
            <a:ext cx="1941600" cy="26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3167255" cy="4581128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85192" y="345157"/>
            <a:ext cx="879532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TELECOMUNICAÇ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ÕES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7255" y="2276872"/>
            <a:ext cx="5976745" cy="4581128"/>
          </a:xfrm>
          <a:prstGeom prst="rect">
            <a:avLst/>
          </a:prstGeom>
          <a:solidFill>
            <a:srgbClr val="DF64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CustomShape 2"/>
          <p:cNvSpPr/>
          <p:nvPr/>
        </p:nvSpPr>
        <p:spPr>
          <a:xfrm>
            <a:off x="4809578" y="2666260"/>
            <a:ext cx="3809489" cy="39631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42 mil clientes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atendidos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28 </a:t>
            </a: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mil km de cabos de fibras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ópticas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Projeto de atender com redes metropolitanas à 50% do </a:t>
            </a:r>
            <a:r>
              <a:rPr lang="pt-BR" sz="200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</a:rPr>
              <a:t>Estado até 2018</a:t>
            </a:r>
            <a:endParaRPr lang="pt-B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23649" y="1531066"/>
            <a:ext cx="2434979" cy="2422128"/>
            <a:chOff x="3324877" y="1539533"/>
            <a:chExt cx="2434979" cy="2422128"/>
          </a:xfrm>
        </p:grpSpPr>
        <p:sp>
          <p:nvSpPr>
            <p:cNvPr id="12" name="Rectangle 11"/>
            <p:cNvSpPr/>
            <p:nvPr/>
          </p:nvSpPr>
          <p:spPr>
            <a:xfrm>
              <a:off x="3324877" y="1539533"/>
              <a:ext cx="2434979" cy="2422128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24877" y="2017367"/>
              <a:ext cx="24349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rgbClr val="808080"/>
                  </a:solidFill>
                  <a:ea typeface="DejaVu Sans"/>
                </a:rPr>
                <a:t>O Paraná possui cobertura digital de 100% das cidades num total de 399 municípios do Paraná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2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324</Words>
  <Application>Microsoft Macintosh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Mayra Pedroso</cp:lastModifiedBy>
  <cp:revision>58</cp:revision>
  <dcterms:modified xsi:type="dcterms:W3CDTF">2016-04-19T14:27:14Z</dcterms:modified>
</cp:coreProperties>
</file>