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B0"/>
    <a:srgbClr val="F3ED5E"/>
    <a:srgbClr val="FED417"/>
    <a:srgbClr val="5BAC35"/>
    <a:srgbClr val="8EC02F"/>
    <a:srgbClr val="134C30"/>
    <a:srgbClr val="0A3C23"/>
    <a:srgbClr val="E2DD09"/>
    <a:srgbClr val="F8A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616" y="-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960F-B540-6448-8177-098D5F5C3AD0}" type="datetimeFigureOut">
              <a:t>18/05/16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7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4033" y="2294933"/>
            <a:ext cx="6168453" cy="519637"/>
            <a:chOff x="474033" y="1833268"/>
            <a:chExt cx="6168453" cy="519637"/>
          </a:xfrm>
        </p:grpSpPr>
        <p:sp>
          <p:nvSpPr>
            <p:cNvPr id="40" name="TextBox 39"/>
            <p:cNvSpPr txBox="1"/>
            <p:nvPr/>
          </p:nvSpPr>
          <p:spPr>
            <a:xfrm>
              <a:off x="1824540" y="1907293"/>
              <a:ext cx="481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Diretoria de Engenharia, Projetos e Orçamentos 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4033" y="1833268"/>
              <a:ext cx="1157724" cy="519637"/>
            </a:xfrm>
            <a:prstGeom prst="rect">
              <a:avLst/>
            </a:prstGeom>
            <a:solidFill>
              <a:srgbClr val="5BAC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4033" y="1833268"/>
              <a:ext cx="11577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sz="2400" b="1" dirty="0" smtClean="0">
                  <a:solidFill>
                    <a:schemeClr val="bg1"/>
                  </a:solidFill>
                </a:rPr>
                <a:t>DEPO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Diretorias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 </a:t>
            </a: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4033" y="3464872"/>
            <a:ext cx="6168453" cy="519637"/>
            <a:chOff x="474033" y="2472116"/>
            <a:chExt cx="6168453" cy="519637"/>
          </a:xfrm>
        </p:grpSpPr>
        <p:sp>
          <p:nvSpPr>
            <p:cNvPr id="9" name="TextBox 8"/>
            <p:cNvSpPr txBox="1"/>
            <p:nvPr/>
          </p:nvSpPr>
          <p:spPr>
            <a:xfrm>
              <a:off x="1824540" y="2546141"/>
              <a:ext cx="481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Diretoria de Informação e Planejamento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4033" y="2472116"/>
              <a:ext cx="1157724" cy="519637"/>
            </a:xfrm>
            <a:prstGeom prst="rect">
              <a:avLst/>
            </a:prstGeom>
            <a:solidFill>
              <a:srgbClr val="E2DD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033" y="2472116"/>
              <a:ext cx="11577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2400" b="1" dirty="0">
                  <a:solidFill>
                    <a:srgbClr val="134C30"/>
                  </a:solidFill>
                </a:rPr>
                <a:t>DIPLAN</a:t>
              </a:r>
              <a:endParaRPr lang="pt-BR" sz="2400" dirty="0">
                <a:solidFill>
                  <a:srgbClr val="134C3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4033" y="4634811"/>
            <a:ext cx="6168453" cy="519637"/>
            <a:chOff x="474033" y="3118661"/>
            <a:chExt cx="6168453" cy="519637"/>
          </a:xfrm>
        </p:grpSpPr>
        <p:sp>
          <p:nvSpPr>
            <p:cNvPr id="12" name="TextBox 11"/>
            <p:cNvSpPr txBox="1"/>
            <p:nvPr/>
          </p:nvSpPr>
          <p:spPr>
            <a:xfrm>
              <a:off x="1824540" y="3192686"/>
              <a:ext cx="481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Diretoria de Infraestrutura e Logística 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4033" y="3118661"/>
              <a:ext cx="1157724" cy="51963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4033" y="3118661"/>
              <a:ext cx="11577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sz="2400" b="1" dirty="0" smtClean="0">
                  <a:solidFill>
                    <a:schemeClr val="bg1"/>
                  </a:solidFill>
                </a:rPr>
                <a:t>DILOG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83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23792" y="1805897"/>
            <a:ext cx="7713234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3792" y="1805897"/>
            <a:ext cx="771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OBRAS CONCLUÍDAS 2015 – TOTAL ESTADO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792" y="2334160"/>
            <a:ext cx="3323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2000" b="1" dirty="0" smtClean="0">
                <a:solidFill>
                  <a:srgbClr val="134C30"/>
                </a:solidFill>
              </a:rPr>
              <a:t>TIPO</a:t>
            </a:r>
            <a:endParaRPr lang="pt-BR" sz="2000" dirty="0">
              <a:solidFill>
                <a:srgbClr val="134C3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6032" y="2334160"/>
            <a:ext cx="219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rgbClr val="134C30"/>
                </a:solidFill>
              </a:rPr>
              <a:t>CONCLUÍDA</a:t>
            </a:r>
            <a:endParaRPr lang="pt-BR" sz="2000" dirty="0">
              <a:solidFill>
                <a:srgbClr val="134C3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8813" y="2334160"/>
            <a:ext cx="219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>
                <a:solidFill>
                  <a:srgbClr val="134C30"/>
                </a:solidFill>
              </a:rPr>
              <a:t>INVESTIMENTO</a:t>
            </a:r>
            <a:endParaRPr lang="pt-BR" sz="2000" dirty="0">
              <a:solidFill>
                <a:srgbClr val="134C3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3792" y="2672965"/>
            <a:ext cx="2735603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altLang="pt-BR" sz="2000" dirty="0" smtClean="0">
                <a:solidFill>
                  <a:srgbClr val="0A3C23"/>
                </a:solidFill>
              </a:rPr>
              <a:t>Ampliação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Cobertura de quadras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Fundo Rotativo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Melhorias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Reparo Emergência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Reparo Normal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06031" y="2672965"/>
            <a:ext cx="219623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t-BR" altLang="pt-BR" sz="2000" dirty="0" smtClean="0">
                <a:solidFill>
                  <a:srgbClr val="0A3C23"/>
                </a:solidFill>
              </a:rPr>
              <a:t>4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5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24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13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35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rgbClr val="0A3C23"/>
                </a:solidFill>
              </a:rPr>
              <a:t>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68813" y="2672965"/>
            <a:ext cx="219623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altLang="pt-BR" sz="2000" dirty="0" smtClean="0">
                <a:solidFill>
                  <a:srgbClr val="0A3C23"/>
                </a:solidFill>
              </a:rPr>
              <a:t>R$ 1.012.160,59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rgbClr val="0A3C23"/>
                </a:solidFill>
              </a:rPr>
              <a:t>R$ 1.644.746,16</a:t>
            </a:r>
          </a:p>
          <a:p>
            <a:pPr lvl="0">
              <a:lnSpc>
                <a:spcPct val="140000"/>
              </a:lnSpc>
            </a:pPr>
            <a:r>
              <a:rPr lang="pt-BR" altLang="pt-BR" sz="2000" dirty="0">
                <a:solidFill>
                  <a:srgbClr val="0A3C23"/>
                </a:solidFill>
              </a:rPr>
              <a:t>R$ 1.053.643,67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rgbClr val="0A3C23"/>
                </a:solidFill>
              </a:rPr>
              <a:t>R$ 1.729.920,19</a:t>
            </a:r>
          </a:p>
          <a:p>
            <a:pPr lvl="0">
              <a:lnSpc>
                <a:spcPct val="140000"/>
              </a:lnSpc>
            </a:pPr>
            <a:r>
              <a:rPr lang="pt-BR" altLang="pt-BR" sz="2000" dirty="0">
                <a:solidFill>
                  <a:srgbClr val="0A3C23"/>
                </a:solidFill>
              </a:rPr>
              <a:t>R$ 3.984.632,23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rgbClr val="0A3C23"/>
                </a:solidFill>
              </a:rPr>
              <a:t>R$ 5.468.661,96</a:t>
            </a:r>
            <a:endParaRPr lang="pt-BR" sz="2000" dirty="0">
              <a:solidFill>
                <a:srgbClr val="0A3C2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3792" y="2766102"/>
            <a:ext cx="7713234" cy="2564001"/>
            <a:chOff x="474033" y="2658531"/>
            <a:chExt cx="7792512" cy="265713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4033" y="2658531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4033" y="3101387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4033" y="3544243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4033" y="3987099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74033" y="4429955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4033" y="4872811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4033" y="5315669"/>
              <a:ext cx="7792512" cy="0"/>
            </a:xfrm>
            <a:prstGeom prst="line">
              <a:avLst/>
            </a:prstGeom>
            <a:ln w="12700" cmpd="sng">
              <a:solidFill>
                <a:srgbClr val="5BAC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723792" y="5322890"/>
            <a:ext cx="332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134C30"/>
                </a:solidFill>
              </a:rPr>
              <a:t>TOTAL</a:t>
            </a:r>
            <a:endParaRPr lang="pt-BR" sz="2400" dirty="0">
              <a:solidFill>
                <a:srgbClr val="134C3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06032" y="5322890"/>
            <a:ext cx="2196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rgbClr val="134C30"/>
                </a:solidFill>
              </a:rPr>
              <a:t>93</a:t>
            </a:r>
            <a:endParaRPr lang="pt-BR" sz="2400" dirty="0">
              <a:solidFill>
                <a:srgbClr val="134C3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03309" y="5322890"/>
            <a:ext cx="236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134C30"/>
                </a:solidFill>
              </a:rPr>
              <a:t>R$ 14.893.764,80</a:t>
            </a:r>
            <a:endParaRPr lang="pt-BR" sz="2400" dirty="0">
              <a:solidFill>
                <a:srgbClr val="134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3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23792" y="1805897"/>
            <a:ext cx="7713234" cy="5196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3792" y="1805897"/>
            <a:ext cx="771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OBRAS EM EXECUÇÃO 2015 – TOTAL ESTADO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792" y="2334160"/>
            <a:ext cx="3323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9766" y="2334160"/>
            <a:ext cx="219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ANDAMENTO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8813" y="2334160"/>
            <a:ext cx="219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3792" y="2672965"/>
            <a:ext cx="2735603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alt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Ampliação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Fundo Rotativo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Melhorias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Novas unidades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Quadra coberta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Reparo Emergência</a:t>
            </a:r>
          </a:p>
          <a:p>
            <a:pPr lvl="0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Reparo Normal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19765" y="2672965"/>
            <a:ext cx="2196239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t-BR" alt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38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635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102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68813" y="2672965"/>
            <a:ext cx="2196239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alt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R$ 50.288.001,17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R$ 7.155.179,50</a:t>
            </a:r>
          </a:p>
          <a:p>
            <a:pPr lvl="0"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R$ 3.936.099,07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R$ 161.847.786,25</a:t>
            </a:r>
          </a:p>
          <a:p>
            <a:pPr lvl="0"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R$ 6.738.652,41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R$ 2.374.990,15</a:t>
            </a:r>
          </a:p>
          <a:p>
            <a:pPr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R$ 16.312.077,64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23792" y="2766102"/>
            <a:ext cx="7713234" cy="2994888"/>
            <a:chOff x="474033" y="2658531"/>
            <a:chExt cx="7792512" cy="310367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4033" y="2658531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4033" y="3101387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4033" y="3544243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4033" y="3987099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74033" y="4429955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4033" y="4872811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4033" y="5315669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4033" y="5762208"/>
              <a:ext cx="7792512" cy="0"/>
            </a:xfrm>
            <a:prstGeom prst="line">
              <a:avLst/>
            </a:prstGeom>
            <a:ln w="12700" cmpd="sng">
              <a:solidFill>
                <a:srgbClr val="F8AC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723792" y="5746216"/>
            <a:ext cx="332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19766" y="5746216"/>
            <a:ext cx="2196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884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3612" y="5746216"/>
            <a:ext cx="2717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R$ 248.652.786,19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0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81732" y="1568343"/>
            <a:ext cx="2049801" cy="461665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SEED </a:t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 números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1732" y="1537627"/>
            <a:ext cx="2049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MATRÍCULAS: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7354" y="1591515"/>
            <a:ext cx="2071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b="1" dirty="0">
                <a:solidFill>
                  <a:srgbClr val="134C30"/>
                </a:solidFill>
              </a:rPr>
              <a:t>Educa</a:t>
            </a:r>
            <a:r>
              <a:rPr lang="pt-BR" altLang="pt-BR" b="1" dirty="0">
                <a:solidFill>
                  <a:srgbClr val="134C30"/>
                </a:solidFill>
              </a:rPr>
              <a:t>ção Infantil</a:t>
            </a:r>
            <a:endParaRPr lang="pt-BR" altLang="pt-BR" b="1" dirty="0">
              <a:solidFill>
                <a:srgbClr val="134C3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9761" y="2012583"/>
            <a:ext cx="886631" cy="620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50000"/>
              </a:lnSpc>
            </a:pPr>
            <a:r>
              <a:rPr lang="pt-BR" altLang="pt-BR" sz="3600" b="1" dirty="0">
                <a:solidFill>
                  <a:srgbClr val="FF6600"/>
                </a:solidFill>
              </a:rPr>
              <a:t>711</a:t>
            </a:r>
          </a:p>
          <a:p>
            <a:pPr lvl="0" algn="ctr">
              <a:lnSpc>
                <a:spcPct val="50000"/>
              </a:lnSpc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alunos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90456" y="3115076"/>
            <a:ext cx="2071444" cy="1326530"/>
            <a:chOff x="481731" y="3368403"/>
            <a:chExt cx="2278588" cy="1326530"/>
          </a:xfrm>
        </p:grpSpPr>
        <p:sp>
          <p:nvSpPr>
            <p:cNvPr id="34" name="Rectangle 33"/>
            <p:cNvSpPr/>
            <p:nvPr/>
          </p:nvSpPr>
          <p:spPr>
            <a:xfrm>
              <a:off x="481731" y="3368403"/>
              <a:ext cx="2278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Educação de Jovens </a:t>
              </a:r>
            </a:p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 Adultos (EJA)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150" y="4043473"/>
              <a:ext cx="2069754" cy="65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4000" b="1" dirty="0">
                  <a:solidFill>
                    <a:srgbClr val="FF6600"/>
                  </a:solidFill>
                </a:rPr>
                <a:t>102.276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67354" y="2704344"/>
            <a:ext cx="2071445" cy="1072528"/>
            <a:chOff x="481731" y="4816480"/>
            <a:chExt cx="2278589" cy="1072528"/>
          </a:xfrm>
        </p:grpSpPr>
        <p:sp>
          <p:nvSpPr>
            <p:cNvPr id="49" name="Rectangle 48"/>
            <p:cNvSpPr/>
            <p:nvPr/>
          </p:nvSpPr>
          <p:spPr>
            <a:xfrm>
              <a:off x="481731" y="4816480"/>
              <a:ext cx="22785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Ensino M</a:t>
              </a:r>
              <a:r>
                <a:rPr lang="pt-BR" altLang="pt-BR" b="1" dirty="0">
                  <a:solidFill>
                    <a:srgbClr val="134C30"/>
                  </a:solidFill>
                </a:rPr>
                <a:t>édio</a:t>
              </a:r>
              <a:endParaRPr lang="pt-BR" altLang="pt-BR" b="1" dirty="0">
                <a:solidFill>
                  <a:srgbClr val="134C3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6152" y="5237548"/>
              <a:ext cx="2069754" cy="65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4000" b="1" dirty="0">
                  <a:solidFill>
                    <a:srgbClr val="FF6600"/>
                  </a:solidFill>
                </a:rPr>
                <a:t>391.779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67354" y="3854139"/>
            <a:ext cx="2071445" cy="1072528"/>
            <a:chOff x="481731" y="6188080"/>
            <a:chExt cx="2278589" cy="1072528"/>
          </a:xfrm>
        </p:grpSpPr>
        <p:sp>
          <p:nvSpPr>
            <p:cNvPr id="52" name="Rectangle 51"/>
            <p:cNvSpPr/>
            <p:nvPr/>
          </p:nvSpPr>
          <p:spPr>
            <a:xfrm>
              <a:off x="481731" y="6188080"/>
              <a:ext cx="22785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Ensino Especial</a:t>
              </a:r>
              <a:endParaRPr lang="pt-BR" altLang="pt-BR" b="1" dirty="0">
                <a:solidFill>
                  <a:srgbClr val="134C3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29145" y="6609148"/>
              <a:ext cx="1783768" cy="65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4000" b="1" dirty="0">
                  <a:solidFill>
                    <a:srgbClr val="FF6600"/>
                  </a:solidFill>
                </a:rPr>
                <a:t>35.000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048939" y="2660432"/>
            <a:ext cx="2151686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48939" y="3803337"/>
            <a:ext cx="2151686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939" y="4943601"/>
            <a:ext cx="2151686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987711" y="4991096"/>
            <a:ext cx="2278589" cy="1041751"/>
            <a:chOff x="5883311" y="1591515"/>
            <a:chExt cx="2278589" cy="1041751"/>
          </a:xfrm>
        </p:grpSpPr>
        <p:sp>
          <p:nvSpPr>
            <p:cNvPr id="57" name="Rectangle 56"/>
            <p:cNvSpPr/>
            <p:nvPr/>
          </p:nvSpPr>
          <p:spPr>
            <a:xfrm>
              <a:off x="5883311" y="1591515"/>
              <a:ext cx="22785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Ensino Fundamental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76386" y="2012583"/>
              <a:ext cx="1711902" cy="620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3600" b="1" dirty="0">
                  <a:solidFill>
                    <a:srgbClr val="FF6600"/>
                  </a:solidFill>
                </a:rPr>
                <a:t>555.136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5944539" y="3118844"/>
            <a:ext cx="2151686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998912" y="1591515"/>
            <a:ext cx="2071445" cy="1478921"/>
            <a:chOff x="481731" y="4816480"/>
            <a:chExt cx="2278589" cy="1478921"/>
          </a:xfrm>
        </p:grpSpPr>
        <p:sp>
          <p:nvSpPr>
            <p:cNvPr id="43" name="Rectangle 42"/>
            <p:cNvSpPr/>
            <p:nvPr/>
          </p:nvSpPr>
          <p:spPr>
            <a:xfrm>
              <a:off x="481731" y="4816480"/>
              <a:ext cx="2278589" cy="766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altLang="pt-BR" b="1" dirty="0">
                  <a:solidFill>
                    <a:srgbClr val="134C30"/>
                  </a:solidFill>
                </a:rPr>
                <a:t>Educa</a:t>
              </a:r>
              <a:r>
                <a:rPr lang="pt-BR" altLang="pt-BR" b="1" dirty="0">
                  <a:solidFill>
                    <a:srgbClr val="134C30"/>
                  </a:solidFill>
                </a:rPr>
                <a:t>ção Profissionalizante Subsequente</a:t>
              </a:r>
              <a:endParaRPr lang="pt-BR" altLang="pt-BR" b="1" dirty="0">
                <a:solidFill>
                  <a:srgbClr val="134C3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6152" y="5643941"/>
              <a:ext cx="2069754" cy="65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4000" b="1" dirty="0">
                  <a:solidFill>
                    <a:srgbClr val="FF6600"/>
                  </a:solidFill>
                </a:rPr>
                <a:t>391.779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02590" y="4998630"/>
            <a:ext cx="2443944" cy="1326530"/>
            <a:chOff x="481731" y="3368403"/>
            <a:chExt cx="2688338" cy="1326530"/>
          </a:xfrm>
        </p:grpSpPr>
        <p:sp>
          <p:nvSpPr>
            <p:cNvPr id="46" name="Rectangle 45"/>
            <p:cNvSpPr/>
            <p:nvPr/>
          </p:nvSpPr>
          <p:spPr>
            <a:xfrm>
              <a:off x="481731" y="3368403"/>
              <a:ext cx="26883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Total de alunos na Rede P</a:t>
              </a:r>
              <a:r>
                <a:rPr lang="pt-BR" altLang="pt-BR" b="1" dirty="0">
                  <a:solidFill>
                    <a:srgbClr val="134C30"/>
                  </a:solidFill>
                </a:rPr>
                <a:t>ública Estadual</a:t>
              </a:r>
              <a:endParaRPr lang="pt-BR" altLang="pt-BR" b="1" dirty="0">
                <a:solidFill>
                  <a:srgbClr val="134C3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0638" y="4043473"/>
              <a:ext cx="2506448" cy="65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4000" b="1" dirty="0">
                  <a:solidFill>
                    <a:srgbClr val="FF6600"/>
                  </a:solidFill>
                </a:rPr>
                <a:t>1.076.623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621866" y="4935134"/>
            <a:ext cx="2827867" cy="1513290"/>
          </a:xfrm>
          <a:prstGeom prst="rect">
            <a:avLst/>
          </a:prstGeom>
          <a:ln>
            <a:solidFill>
              <a:srgbClr val="8EC02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9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81732" y="1568343"/>
            <a:ext cx="2049801" cy="461665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SEED </a:t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 números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1732" y="1537627"/>
            <a:ext cx="2049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MATRÍCULAS: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7354" y="1591515"/>
            <a:ext cx="2071445" cy="1072528"/>
            <a:chOff x="481731" y="6188080"/>
            <a:chExt cx="2278589" cy="1072528"/>
          </a:xfrm>
        </p:grpSpPr>
        <p:sp>
          <p:nvSpPr>
            <p:cNvPr id="52" name="Rectangle 51"/>
            <p:cNvSpPr/>
            <p:nvPr/>
          </p:nvSpPr>
          <p:spPr>
            <a:xfrm>
              <a:off x="481731" y="6188080"/>
              <a:ext cx="22785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Sala de Recursos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138714" y="6609148"/>
              <a:ext cx="964627" cy="65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4000" b="1" dirty="0">
                  <a:solidFill>
                    <a:srgbClr val="FF6600"/>
                  </a:solidFill>
                </a:rPr>
                <a:t>312</a:t>
              </a:r>
            </a:p>
            <a:p>
              <a:pPr lvl="0" algn="ctr">
                <a:lnSpc>
                  <a:spcPct val="5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alunos</a:t>
              </a:r>
              <a:r>
                <a:rPr lang="pt-BR" alt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3024412" y="2862080"/>
            <a:ext cx="2151686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926321" y="3078130"/>
            <a:ext cx="2278589" cy="783725"/>
            <a:chOff x="5883311" y="1591515"/>
            <a:chExt cx="2278589" cy="783725"/>
          </a:xfrm>
        </p:grpSpPr>
        <p:sp>
          <p:nvSpPr>
            <p:cNvPr id="57" name="Rectangle 56"/>
            <p:cNvSpPr/>
            <p:nvPr/>
          </p:nvSpPr>
          <p:spPr>
            <a:xfrm>
              <a:off x="5883311" y="1591515"/>
              <a:ext cx="22785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Escolas Conveniadas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18287" y="1995649"/>
              <a:ext cx="80863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3200" b="1" dirty="0">
                  <a:solidFill>
                    <a:srgbClr val="FF6600"/>
                  </a:solidFill>
                </a:rPr>
                <a:t>410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84247" y="4159203"/>
            <a:ext cx="2278589" cy="783725"/>
            <a:chOff x="5883311" y="1591515"/>
            <a:chExt cx="2278589" cy="783725"/>
          </a:xfrm>
        </p:grpSpPr>
        <p:sp>
          <p:nvSpPr>
            <p:cNvPr id="60" name="Rectangle 59"/>
            <p:cNvSpPr/>
            <p:nvPr/>
          </p:nvSpPr>
          <p:spPr>
            <a:xfrm>
              <a:off x="5883311" y="1591515"/>
              <a:ext cx="22785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b="1" dirty="0">
                  <a:solidFill>
                    <a:srgbClr val="134C30"/>
                  </a:solidFill>
                </a:rPr>
                <a:t>Escolas Estaduais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14293" y="1995649"/>
              <a:ext cx="1016624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50000"/>
                </a:lnSpc>
              </a:pPr>
              <a:r>
                <a:rPr lang="pt-BR" altLang="pt-BR" sz="3200" b="1" dirty="0">
                  <a:solidFill>
                    <a:srgbClr val="FF6600"/>
                  </a:solidFill>
                </a:rPr>
                <a:t>2149</a:t>
              </a: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2926321" y="4065151"/>
            <a:ext cx="2366855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883311" y="1591515"/>
            <a:ext cx="2278589" cy="1132546"/>
            <a:chOff x="5883311" y="3376542"/>
            <a:chExt cx="2278589" cy="1132546"/>
          </a:xfrm>
        </p:grpSpPr>
        <p:sp>
          <p:nvSpPr>
            <p:cNvPr id="63" name="Rectangle 62"/>
            <p:cNvSpPr/>
            <p:nvPr/>
          </p:nvSpPr>
          <p:spPr>
            <a:xfrm>
              <a:off x="5883311" y="3376542"/>
              <a:ext cx="2278589" cy="54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altLang="pt-BR" b="1" dirty="0">
                  <a:solidFill>
                    <a:srgbClr val="134C30"/>
                  </a:solidFill>
                </a:rPr>
                <a:t>Quadro geral de funcionários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51502" y="3864296"/>
              <a:ext cx="1542209" cy="644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pt-BR" altLang="pt-BR" sz="3200" b="1" dirty="0">
                  <a:solidFill>
                    <a:srgbClr val="FF6600"/>
                  </a:solidFill>
                </a:rPr>
                <a:t>104.305</a:t>
              </a:r>
              <a:endParaRPr lang="pt-BR" altLang="pt-BR" b="1" dirty="0">
                <a:solidFill>
                  <a:srgbClr val="FF6600"/>
                </a:solidFill>
              </a:endParaRPr>
            </a:p>
            <a:p>
              <a:pPr lvl="0" algn="ctr">
                <a:lnSpc>
                  <a:spcPct val="70000"/>
                </a:lnSpc>
              </a:pPr>
              <a:r>
                <a:rPr lang="pt-BR" alt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servidores</a:t>
              </a:r>
              <a:endParaRPr lang="pt-BR" altLang="pt-BR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83311" y="2979369"/>
            <a:ext cx="2278589" cy="949419"/>
            <a:chOff x="5883311" y="4587276"/>
            <a:chExt cx="2278589" cy="949419"/>
          </a:xfrm>
        </p:grpSpPr>
        <p:sp>
          <p:nvSpPr>
            <p:cNvPr id="68" name="Rectangle 67"/>
            <p:cNvSpPr/>
            <p:nvPr/>
          </p:nvSpPr>
          <p:spPr>
            <a:xfrm>
              <a:off x="5883311" y="4587276"/>
              <a:ext cx="2278589" cy="54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altLang="pt-BR" b="1" dirty="0">
                  <a:solidFill>
                    <a:srgbClr val="134C30"/>
                  </a:solidFill>
                </a:rPr>
                <a:t>Professores com</a:t>
              </a:r>
            </a:p>
            <a:p>
              <a:pPr lvl="0" algn="ctr">
                <a:lnSpc>
                  <a:spcPct val="80000"/>
                </a:lnSpc>
              </a:pPr>
              <a:r>
                <a:rPr lang="pt-BR" altLang="pt-BR" b="1" dirty="0">
                  <a:solidFill>
                    <a:srgbClr val="134C30"/>
                  </a:solidFill>
                </a:rPr>
                <a:t>Pós-graduação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55497" y="5075030"/>
              <a:ext cx="1334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pt-BR" altLang="pt-BR" sz="3200" b="1" dirty="0">
                  <a:solidFill>
                    <a:srgbClr val="FF6600"/>
                  </a:solidFill>
                </a:rPr>
                <a:t>58.869</a:t>
              </a:r>
              <a:endParaRPr lang="pt-BR" altLang="pt-BR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83311" y="4192564"/>
            <a:ext cx="2278589" cy="718586"/>
            <a:chOff x="5883311" y="5652539"/>
            <a:chExt cx="2278589" cy="718586"/>
          </a:xfrm>
        </p:grpSpPr>
        <p:sp>
          <p:nvSpPr>
            <p:cNvPr id="70" name="Rectangle 69"/>
            <p:cNvSpPr/>
            <p:nvPr/>
          </p:nvSpPr>
          <p:spPr>
            <a:xfrm>
              <a:off x="5883311" y="5652539"/>
              <a:ext cx="227858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altLang="pt-BR" b="1" dirty="0">
                  <a:solidFill>
                    <a:srgbClr val="134C30"/>
                  </a:solidFill>
                </a:rPr>
                <a:t>Professores com PDE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55498" y="5909460"/>
              <a:ext cx="1334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pt-BR" altLang="pt-BR" sz="3200" b="1" dirty="0">
                  <a:solidFill>
                    <a:srgbClr val="FF6600"/>
                  </a:solidFill>
                </a:rPr>
                <a:t>13.812</a:t>
              </a:r>
              <a:endParaRPr lang="pt-BR" altLang="pt-BR" b="1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5795045" y="2854566"/>
            <a:ext cx="2366855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795045" y="4058772"/>
            <a:ext cx="2366855" cy="0"/>
          </a:xfrm>
          <a:prstGeom prst="line">
            <a:avLst/>
          </a:prstGeom>
          <a:ln w="12700" cmpd="sng">
            <a:solidFill>
              <a:srgbClr val="8EC0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6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783147" y="2466116"/>
            <a:ext cx="1905001" cy="1371600"/>
          </a:xfrm>
          <a:prstGeom prst="rightArrow">
            <a:avLst>
              <a:gd name="adj1" fmla="val 76519"/>
              <a:gd name="adj2" fmla="val 3617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1732" y="1568343"/>
            <a:ext cx="2727904" cy="461665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1731" y="1552949"/>
            <a:ext cx="2727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ORÇAMENTO 2016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36205" y="4532210"/>
            <a:ext cx="2716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destinados à folha de pagamentos, o equivalente a 85%.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6204" y="2660142"/>
            <a:ext cx="3357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 de recursos maior que o previsto inicialmente que seria de R$ 6,3 bilhões.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7725" y="2730899"/>
            <a:ext cx="1369936" cy="84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altLang="pt-BR" sz="3600" b="1" dirty="0">
                <a:solidFill>
                  <a:srgbClr val="FFFFFF"/>
                </a:solidFill>
              </a:rPr>
              <a:t>R$ 7,6 </a:t>
            </a:r>
          </a:p>
          <a:p>
            <a:pPr lvl="0"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FFFFFF"/>
                </a:solidFill>
              </a:rPr>
              <a:t>bilhões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783147" y="4294916"/>
            <a:ext cx="1905001" cy="1371600"/>
          </a:xfrm>
          <a:prstGeom prst="rightArrow">
            <a:avLst>
              <a:gd name="adj1" fmla="val 76519"/>
              <a:gd name="adj2" fmla="val 36171"/>
            </a:avLst>
          </a:prstGeom>
          <a:solidFill>
            <a:srgbClr val="F8AC09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7725" y="4559699"/>
            <a:ext cx="1369936" cy="84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altLang="pt-BR" sz="3600" b="1" dirty="0">
                <a:solidFill>
                  <a:srgbClr val="FFFFFF"/>
                </a:solidFill>
              </a:rPr>
              <a:t>R$ 6,6 </a:t>
            </a:r>
          </a:p>
          <a:p>
            <a:pPr lvl="0"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FFFFFF"/>
                </a:solidFill>
              </a:rPr>
              <a:t>bilhões</a:t>
            </a:r>
          </a:p>
        </p:txBody>
      </p:sp>
    </p:spTree>
    <p:extLst>
      <p:ext uri="{BB962C8B-B14F-4D97-AF65-F5344CB8AC3E}">
        <p14:creationId xmlns:p14="http://schemas.microsoft.com/office/powerpoint/2010/main" val="332234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502400" y="3502386"/>
            <a:ext cx="1934625" cy="884835"/>
          </a:xfrm>
          <a:prstGeom prst="rect">
            <a:avLst/>
          </a:prstGeom>
          <a:solidFill>
            <a:srgbClr val="FED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2400" y="2325534"/>
            <a:ext cx="1934625" cy="884835"/>
          </a:xfrm>
          <a:prstGeom prst="rect">
            <a:avLst/>
          </a:prstGeom>
          <a:solidFill>
            <a:srgbClr val="FED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3792" y="1805897"/>
            <a:ext cx="7713234" cy="5196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Custo</a:t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por aluno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4594" y="1863515"/>
            <a:ext cx="2154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2000" b="1" dirty="0" smtClean="0">
                <a:solidFill>
                  <a:srgbClr val="FFFFFF"/>
                </a:solidFill>
              </a:rPr>
              <a:t>MODALIDADE</a:t>
            </a: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9635" y="1863515"/>
            <a:ext cx="1497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rgbClr val="FFFFFF"/>
                </a:solidFill>
              </a:rPr>
              <a:t>MENSAL</a:t>
            </a: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2401" y="1863515"/>
            <a:ext cx="1862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rgbClr val="FFFFFF"/>
                </a:solidFill>
              </a:rPr>
              <a:t>AUMENTO</a:t>
            </a: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4594" y="2242078"/>
            <a:ext cx="237577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alt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Ensino médio – 2007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Ensino médio – 2015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9637" y="2242078"/>
            <a:ext cx="1497834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R$ 132,00*</a:t>
            </a:r>
          </a:p>
          <a:p>
            <a:pPr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R$ 301,00*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23792" y="2783036"/>
            <a:ext cx="5778608" cy="0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3792" y="3210369"/>
            <a:ext cx="7713234" cy="0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07471" y="1863515"/>
            <a:ext cx="1794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rgbClr val="FFFFFF"/>
                </a:solidFill>
              </a:rPr>
              <a:t>ANUAL</a:t>
            </a:r>
            <a:endParaRPr lang="pt-BR" sz="2000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09636" y="1805897"/>
            <a:ext cx="0" cy="519637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07470" y="1805897"/>
            <a:ext cx="0" cy="519637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02400" y="1805897"/>
            <a:ext cx="0" cy="519637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07470" y="2242078"/>
            <a:ext cx="179493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R$ 1.584,00*</a:t>
            </a:r>
          </a:p>
          <a:p>
            <a:pPr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R$ 3.612,00*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09636" y="2325534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07470" y="2325534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02400" y="2325534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02400" y="2426002"/>
            <a:ext cx="158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3600" b="1" dirty="0">
                <a:solidFill>
                  <a:srgbClr val="FF6600"/>
                </a:solidFill>
              </a:rPr>
              <a:t>230%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4594" y="3418930"/>
            <a:ext cx="237577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alt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Ensino fund. – 2007</a:t>
            </a:r>
          </a:p>
          <a:p>
            <a:pPr>
              <a:lnSpc>
                <a:spcPct val="140000"/>
              </a:lnSpc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Ensino fund. – 2015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09637" y="3418930"/>
            <a:ext cx="1497834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R$ 123,00*</a:t>
            </a:r>
          </a:p>
          <a:p>
            <a:pPr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R$ 280,00*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723792" y="3959888"/>
            <a:ext cx="5778608" cy="0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23792" y="4387221"/>
            <a:ext cx="7713234" cy="0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707470" y="3418930"/>
            <a:ext cx="179493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R$ 1.476,00*</a:t>
            </a:r>
          </a:p>
          <a:p>
            <a:pPr algn="ctr">
              <a:lnSpc>
                <a:spcPct val="14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R$ 3.360,00*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209636" y="3502386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07470" y="3502386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502400" y="3502386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502400" y="3602854"/>
            <a:ext cx="158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3600" b="1" dirty="0">
                <a:solidFill>
                  <a:srgbClr val="FF6600"/>
                </a:solidFill>
              </a:rPr>
              <a:t>230%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23792" y="3502386"/>
            <a:ext cx="7713234" cy="0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23792" y="2325534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3792" y="3502386"/>
            <a:ext cx="0" cy="884835"/>
          </a:xfrm>
          <a:prstGeom prst="line">
            <a:avLst/>
          </a:prstGeom>
          <a:ln w="12700" cmpd="sng">
            <a:solidFill>
              <a:srgbClr val="F8AC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23792" y="4368699"/>
            <a:ext cx="7713234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Dados do Fundo Nacional de Desenvolvimento da Educação - FNDE</a:t>
            </a:r>
          </a:p>
        </p:txBody>
      </p:sp>
      <p:sp>
        <p:nvSpPr>
          <p:cNvPr id="11" name="Up Arrow 10"/>
          <p:cNvSpPr/>
          <p:nvPr/>
        </p:nvSpPr>
        <p:spPr>
          <a:xfrm>
            <a:off x="7899400" y="2554435"/>
            <a:ext cx="372533" cy="457201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66" name="Up Arrow 65"/>
          <p:cNvSpPr/>
          <p:nvPr/>
        </p:nvSpPr>
        <p:spPr>
          <a:xfrm>
            <a:off x="7899400" y="3731287"/>
            <a:ext cx="372533" cy="457201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3792" y="5024627"/>
            <a:ext cx="7713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custo mensal por aluno representa tudo o que o governo investe em cada estudante do ensino público. (salário do professor, alimentação escolar, construções de escolas, manutenção, água e luz). </a:t>
            </a:r>
          </a:p>
          <a:p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recurso é repassado pelo Ministério da Educação e acompanha as correções que a economia sofreu ao longo dos anos.  </a:t>
            </a:r>
          </a:p>
        </p:txBody>
      </p:sp>
    </p:spTree>
    <p:extLst>
      <p:ext uri="{BB962C8B-B14F-4D97-AF65-F5344CB8AC3E}">
        <p14:creationId xmlns:p14="http://schemas.microsoft.com/office/powerpoint/2010/main" val="146625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Hora</a:t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Atividade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941" y="1861162"/>
            <a:ext cx="523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 concedido aos professores para prepararem suas aulas durante a jornada de trabalho.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1724" y="2784903"/>
            <a:ext cx="2390236" cy="1788309"/>
            <a:chOff x="501724" y="2546624"/>
            <a:chExt cx="2390236" cy="1788309"/>
          </a:xfrm>
        </p:grpSpPr>
        <p:sp>
          <p:nvSpPr>
            <p:cNvPr id="38" name="Freeform 37"/>
            <p:cNvSpPr/>
            <p:nvPr/>
          </p:nvSpPr>
          <p:spPr>
            <a:xfrm>
              <a:off x="501724" y="2546624"/>
              <a:ext cx="2390236" cy="1788309"/>
            </a:xfrm>
            <a:custGeom>
              <a:avLst/>
              <a:gdLst>
                <a:gd name="connsiteX0" fmla="*/ 0 w 1913709"/>
                <a:gd name="connsiteY0" fmla="*/ 0 h 956854"/>
                <a:gd name="connsiteX1" fmla="*/ 1913709 w 1913709"/>
                <a:gd name="connsiteY1" fmla="*/ 0 h 956854"/>
                <a:gd name="connsiteX2" fmla="*/ 1913709 w 1913709"/>
                <a:gd name="connsiteY2" fmla="*/ 956854 h 956854"/>
                <a:gd name="connsiteX3" fmla="*/ 0 w 1913709"/>
                <a:gd name="connsiteY3" fmla="*/ 956854 h 956854"/>
                <a:gd name="connsiteX4" fmla="*/ 0 w 1913709"/>
                <a:gd name="connsiteY4" fmla="*/ 0 h 9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709" h="956854">
                  <a:moveTo>
                    <a:pt x="0" y="0"/>
                  </a:moveTo>
                  <a:lnTo>
                    <a:pt x="1913709" y="0"/>
                  </a:lnTo>
                  <a:lnTo>
                    <a:pt x="1913709" y="956854"/>
                  </a:lnTo>
                  <a:lnTo>
                    <a:pt x="0" y="956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417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48451" y="2784903"/>
              <a:ext cx="1893149" cy="134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altLang="pt-BR" dirty="0">
                  <a:solidFill>
                    <a:srgbClr val="134C30"/>
                  </a:solidFill>
                </a:rPr>
                <a:t>Gestão atual concedeu </a:t>
              </a:r>
              <a:r>
                <a:rPr lang="pt-BR" altLang="pt-BR" b="1" dirty="0">
                  <a:solidFill>
                    <a:srgbClr val="134C30"/>
                  </a:solidFill>
                </a:rPr>
                <a:t>ampliação de 75% na hora-atividade.</a:t>
              </a:r>
              <a:endParaRPr lang="pt-BR" b="1" dirty="0">
                <a:solidFill>
                  <a:srgbClr val="134C3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79738" y="2784903"/>
            <a:ext cx="2535041" cy="1788309"/>
            <a:chOff x="3346092" y="2546624"/>
            <a:chExt cx="2535041" cy="1788309"/>
          </a:xfrm>
        </p:grpSpPr>
        <p:sp>
          <p:nvSpPr>
            <p:cNvPr id="41" name="Freeform 40"/>
            <p:cNvSpPr/>
            <p:nvPr/>
          </p:nvSpPr>
          <p:spPr>
            <a:xfrm>
              <a:off x="3346092" y="2546624"/>
              <a:ext cx="2535041" cy="1788309"/>
            </a:xfrm>
            <a:custGeom>
              <a:avLst/>
              <a:gdLst>
                <a:gd name="connsiteX0" fmla="*/ 0 w 1913709"/>
                <a:gd name="connsiteY0" fmla="*/ 0 h 956854"/>
                <a:gd name="connsiteX1" fmla="*/ 1913709 w 1913709"/>
                <a:gd name="connsiteY1" fmla="*/ 0 h 956854"/>
                <a:gd name="connsiteX2" fmla="*/ 1913709 w 1913709"/>
                <a:gd name="connsiteY2" fmla="*/ 956854 h 956854"/>
                <a:gd name="connsiteX3" fmla="*/ 0 w 1913709"/>
                <a:gd name="connsiteY3" fmla="*/ 956854 h 956854"/>
                <a:gd name="connsiteX4" fmla="*/ 0 w 1913709"/>
                <a:gd name="connsiteY4" fmla="*/ 0 h 9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709" h="956854">
                  <a:moveTo>
                    <a:pt x="0" y="0"/>
                  </a:moveTo>
                  <a:lnTo>
                    <a:pt x="1913709" y="0"/>
                  </a:lnTo>
                  <a:lnTo>
                    <a:pt x="1913709" y="956854"/>
                  </a:lnTo>
                  <a:lnTo>
                    <a:pt x="0" y="956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C09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49132" y="2784903"/>
              <a:ext cx="2012418" cy="134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pt-BR" altLang="pt-BR" dirty="0">
                  <a:solidFill>
                    <a:srgbClr val="134C30"/>
                  </a:solidFill>
                </a:rPr>
                <a:t>No Paraná a lei é cumprida: </a:t>
              </a:r>
              <a:br>
                <a:rPr lang="pt-BR" altLang="pt-BR" dirty="0">
                  <a:solidFill>
                    <a:srgbClr val="134C30"/>
                  </a:solidFill>
                </a:rPr>
              </a:br>
              <a:r>
                <a:rPr lang="pt-BR" altLang="pt-BR" b="1" dirty="0">
                  <a:solidFill>
                    <a:srgbClr val="134C30"/>
                  </a:solidFill>
                </a:rPr>
                <a:t>um terço do </a:t>
              </a:r>
              <a:br>
                <a:rPr lang="pt-BR" altLang="pt-BR" b="1" dirty="0">
                  <a:solidFill>
                    <a:srgbClr val="134C30"/>
                  </a:solidFill>
                </a:rPr>
              </a:br>
              <a:r>
                <a:rPr lang="pt-BR" altLang="pt-BR" b="1" dirty="0">
                  <a:solidFill>
                    <a:srgbClr val="134C30"/>
                  </a:solidFill>
                </a:rPr>
                <a:t>tempo é para hora-atividade. 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02558" y="2784903"/>
            <a:ext cx="2535041" cy="1788309"/>
            <a:chOff x="6202558" y="2546624"/>
            <a:chExt cx="2535041" cy="1788309"/>
          </a:xfrm>
        </p:grpSpPr>
        <p:sp>
          <p:nvSpPr>
            <p:cNvPr id="44" name="Freeform 43"/>
            <p:cNvSpPr/>
            <p:nvPr/>
          </p:nvSpPr>
          <p:spPr>
            <a:xfrm>
              <a:off x="6202558" y="2546624"/>
              <a:ext cx="2535041" cy="1788309"/>
            </a:xfrm>
            <a:custGeom>
              <a:avLst/>
              <a:gdLst>
                <a:gd name="connsiteX0" fmla="*/ 0 w 1913709"/>
                <a:gd name="connsiteY0" fmla="*/ 0 h 956854"/>
                <a:gd name="connsiteX1" fmla="*/ 1913709 w 1913709"/>
                <a:gd name="connsiteY1" fmla="*/ 0 h 956854"/>
                <a:gd name="connsiteX2" fmla="*/ 1913709 w 1913709"/>
                <a:gd name="connsiteY2" fmla="*/ 956854 h 956854"/>
                <a:gd name="connsiteX3" fmla="*/ 0 w 1913709"/>
                <a:gd name="connsiteY3" fmla="*/ 956854 h 956854"/>
                <a:gd name="connsiteX4" fmla="*/ 0 w 1913709"/>
                <a:gd name="connsiteY4" fmla="*/ 0 h 9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709" h="956854">
                  <a:moveTo>
                    <a:pt x="0" y="0"/>
                  </a:moveTo>
                  <a:lnTo>
                    <a:pt x="1913709" y="0"/>
                  </a:lnTo>
                  <a:lnTo>
                    <a:pt x="1913709" y="956854"/>
                  </a:lnTo>
                  <a:lnTo>
                    <a:pt x="0" y="956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38204" y="2784903"/>
              <a:ext cx="2070795" cy="134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pt-BR" altLang="pt-BR" b="1" dirty="0">
                  <a:solidFill>
                    <a:schemeClr val="bg1"/>
                  </a:solidFill>
                </a:rPr>
                <a:t>Exemplificando: </a:t>
              </a:r>
              <a:r>
                <a:rPr lang="pt-BR" altLang="pt-BR" dirty="0">
                  <a:solidFill>
                    <a:schemeClr val="bg1"/>
                  </a:solidFill>
                </a:rPr>
                <a:t>professor com 20 horas tem sete horas para preparar suas aulas.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63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2924944"/>
            <a:ext cx="2355965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da Educação do Paraná</a:t>
            </a:r>
          </a:p>
          <a:p>
            <a:pPr>
              <a:lnSpc>
                <a:spcPct val="12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Av. Água Verde, 2140 - Vila Izabel</a:t>
            </a:r>
          </a:p>
          <a:p>
            <a:pPr>
              <a:lnSpc>
                <a:spcPct val="12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80240-900 - Curitiba - PR</a:t>
            </a:r>
          </a:p>
          <a:p>
            <a:pPr>
              <a:lnSpc>
                <a:spcPct val="120000"/>
              </a:lnSpc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 3340-1500</a:t>
            </a:r>
          </a:p>
        </p:txBody>
      </p:sp>
    </p:spTree>
    <p:extLst>
      <p:ext uri="{BB962C8B-B14F-4D97-AF65-F5344CB8AC3E}">
        <p14:creationId xmlns:p14="http://schemas.microsoft.com/office/powerpoint/2010/main" val="26831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1731" y="3588382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1731" y="1833268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7455" y="1833268"/>
            <a:ext cx="171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OBJETIVO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547" y="3588382"/>
            <a:ext cx="217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COMPETÊNCIA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731" y="5508969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0365" y="5524364"/>
            <a:ext cx="2255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ATENDIMENTO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2419" y="1722627"/>
            <a:ext cx="4817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Definição e a execução da política governamental no setor de educação básica e de educação profissional,  visando à melhoria das condições de vida da população.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2418" y="3468676"/>
            <a:ext cx="5102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Adequar a oferta à demanda por escolaridade básica de forma prioritária e por escolaridade profissional, de acordo com a política governamental, de maneira autônoma ou em cooperação com os municípios, buscando qualidade dos resultados.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02418" y="5425711"/>
            <a:ext cx="51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2,1 mil escolas na rede estadual, com cerca de um milhão de estudantes.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 Educação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43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 Educação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7609" y="1526085"/>
            <a:ext cx="2951117" cy="1630368"/>
            <a:chOff x="1482336" y="1648541"/>
            <a:chExt cx="2951117" cy="1630368"/>
          </a:xfrm>
        </p:grpSpPr>
        <p:sp>
          <p:nvSpPr>
            <p:cNvPr id="17" name="Rectangle 16"/>
            <p:cNvSpPr/>
            <p:nvPr/>
          </p:nvSpPr>
          <p:spPr>
            <a:xfrm>
              <a:off x="1482336" y="1648541"/>
              <a:ext cx="2951117" cy="1630368"/>
            </a:xfrm>
            <a:prstGeom prst="rect">
              <a:avLst/>
            </a:prstGeom>
            <a:solidFill>
              <a:srgbClr val="5BAC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31877" y="2233511"/>
              <a:ext cx="230139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altLang="pt-BR" sz="2500" b="1" dirty="0" smtClean="0">
                  <a:solidFill>
                    <a:schemeClr val="bg1"/>
                  </a:solidFill>
                </a:rPr>
                <a:t>VALORIZAÇÃO</a:t>
              </a:r>
              <a:endParaRPr lang="pt-BR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7609" y="5486444"/>
            <a:ext cx="640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práticas que, dentro de cada eixo, contribuem para a oferta de uma educação de qualidade não só àqueles que estão em idade escolar, mas para todos os cidadãos paranaenses</a:t>
            </a:r>
            <a:r>
              <a:rPr lang="pt-BR" alt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53551" y="1526085"/>
            <a:ext cx="2951117" cy="1630368"/>
            <a:chOff x="4645791" y="1648541"/>
            <a:chExt cx="2951117" cy="1630368"/>
          </a:xfrm>
        </p:grpSpPr>
        <p:sp>
          <p:nvSpPr>
            <p:cNvPr id="13" name="Rectangle 12"/>
            <p:cNvSpPr/>
            <p:nvPr/>
          </p:nvSpPr>
          <p:spPr>
            <a:xfrm>
              <a:off x="4645791" y="1648541"/>
              <a:ext cx="2951117" cy="1630368"/>
            </a:xfrm>
            <a:prstGeom prst="rect">
              <a:avLst/>
            </a:prstGeom>
            <a:solidFill>
              <a:srgbClr val="F8AC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41455" y="2110360"/>
              <a:ext cx="2372220" cy="72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sz="2500" b="1" dirty="0">
                  <a:solidFill>
                    <a:srgbClr val="134C30"/>
                  </a:solidFill>
                </a:rPr>
                <a:t>GESTÃO EDUCACIONAL</a:t>
              </a:r>
              <a:endParaRPr lang="pt-BR" sz="2500" dirty="0">
                <a:solidFill>
                  <a:srgbClr val="134C3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7609" y="3626663"/>
            <a:ext cx="2951117" cy="1630368"/>
            <a:chOff x="1482336" y="3480420"/>
            <a:chExt cx="2951117" cy="1630368"/>
          </a:xfrm>
        </p:grpSpPr>
        <p:sp>
          <p:nvSpPr>
            <p:cNvPr id="20" name="Rectangle 19"/>
            <p:cNvSpPr/>
            <p:nvPr/>
          </p:nvSpPr>
          <p:spPr>
            <a:xfrm>
              <a:off x="1482336" y="3480420"/>
              <a:ext cx="2951117" cy="1630368"/>
            </a:xfrm>
            <a:prstGeom prst="rect">
              <a:avLst/>
            </a:prstGeom>
            <a:solidFill>
              <a:srgbClr val="E2DD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31877" y="3931015"/>
              <a:ext cx="2301396" cy="72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altLang="pt-BR" sz="2500" b="1" dirty="0" smtClean="0">
                  <a:solidFill>
                    <a:srgbClr val="134C30"/>
                  </a:solidFill>
                </a:rPr>
                <a:t>PRÁTICAS PEDAGÓGICAS</a:t>
              </a:r>
              <a:endParaRPr lang="pt-BR" sz="2500" dirty="0">
                <a:solidFill>
                  <a:srgbClr val="134C3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3551" y="3626663"/>
            <a:ext cx="2951117" cy="1630368"/>
            <a:chOff x="4645791" y="3480420"/>
            <a:chExt cx="2951117" cy="1630368"/>
          </a:xfrm>
        </p:grpSpPr>
        <p:sp>
          <p:nvSpPr>
            <p:cNvPr id="21" name="Rectangle 20"/>
            <p:cNvSpPr/>
            <p:nvPr/>
          </p:nvSpPr>
          <p:spPr>
            <a:xfrm>
              <a:off x="4645791" y="3480420"/>
              <a:ext cx="2951117" cy="1630368"/>
            </a:xfrm>
            <a:prstGeom prst="rect">
              <a:avLst/>
            </a:prstGeom>
            <a:solidFill>
              <a:srgbClr val="134C3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5191" y="4049917"/>
              <a:ext cx="27847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2500" b="1" dirty="0">
                  <a:solidFill>
                    <a:schemeClr val="bg1"/>
                  </a:solidFill>
                </a:rPr>
                <a:t>INFRAESTRUTURA</a:t>
              </a:r>
              <a:endParaRPr lang="pt-BR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3816977" y="2708614"/>
            <a:ext cx="1356106" cy="1356106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03473" y="2690366"/>
            <a:ext cx="535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ED417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0038" y="3310967"/>
            <a:ext cx="954884" cy="44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eixos</a:t>
            </a:r>
          </a:p>
        </p:txBody>
      </p:sp>
    </p:spTree>
    <p:extLst>
      <p:ext uri="{BB962C8B-B14F-4D97-AF65-F5344CB8AC3E}">
        <p14:creationId xmlns:p14="http://schemas.microsoft.com/office/powerpoint/2010/main" val="328347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 Educação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5906" y="1564938"/>
            <a:ext cx="693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Os trabalhos desenvolvidos pela Secretaria, por meio de seus departamentos e coordenações sinalizam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2516" y="4597578"/>
            <a:ext cx="2476374" cy="1249690"/>
            <a:chOff x="767849" y="4779819"/>
            <a:chExt cx="2476374" cy="1249690"/>
          </a:xfrm>
        </p:grpSpPr>
        <p:sp>
          <p:nvSpPr>
            <p:cNvPr id="46" name="Rectangle 45"/>
            <p:cNvSpPr/>
            <p:nvPr/>
          </p:nvSpPr>
          <p:spPr>
            <a:xfrm>
              <a:off x="767850" y="4779819"/>
              <a:ext cx="2476373" cy="12496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7849" y="5203243"/>
              <a:ext cx="2476373" cy="41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sz="2500" b="1" dirty="0">
                  <a:solidFill>
                    <a:srgbClr val="FFFFFF"/>
                  </a:solidFill>
                </a:rPr>
                <a:t>EDUCAÇÃO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16555" y="2655598"/>
            <a:ext cx="2589211" cy="955950"/>
          </a:xfrm>
          <a:prstGeom prst="rect">
            <a:avLst/>
          </a:prstGeom>
          <a:solidFill>
            <a:srgbClr val="E2DD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16554" y="2783813"/>
            <a:ext cx="2589212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altLang="pt-BR" sz="2500" b="1" dirty="0" smtClean="0">
                <a:solidFill>
                  <a:srgbClr val="134C30"/>
                </a:solidFill>
              </a:rPr>
              <a:t>AVANÇOS ALCANÇADOS</a:t>
            </a:r>
            <a:endParaRPr lang="pt-BR" sz="2500" dirty="0">
              <a:solidFill>
                <a:srgbClr val="134C3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60079" y="2655598"/>
            <a:ext cx="2589211" cy="955950"/>
          </a:xfrm>
          <a:prstGeom prst="rect">
            <a:avLst/>
          </a:prstGeom>
          <a:solidFill>
            <a:srgbClr val="E2DD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83076" y="2939001"/>
            <a:ext cx="256621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altLang="pt-BR" sz="2500" b="1" dirty="0" smtClean="0">
                <a:solidFill>
                  <a:srgbClr val="134C30"/>
                </a:solidFill>
              </a:rPr>
              <a:t>COMPROMISSOS</a:t>
            </a:r>
            <a:endParaRPr lang="pt-BR" sz="2500" dirty="0">
              <a:solidFill>
                <a:srgbClr val="134C3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05766" y="3603708"/>
            <a:ext cx="862153" cy="651462"/>
            <a:chOff x="7012813" y="2617014"/>
            <a:chExt cx="862153" cy="651462"/>
          </a:xfrm>
        </p:grpSpPr>
        <p:sp>
          <p:nvSpPr>
            <p:cNvPr id="29" name="Rectangle 28"/>
            <p:cNvSpPr/>
            <p:nvPr/>
          </p:nvSpPr>
          <p:spPr>
            <a:xfrm>
              <a:off x="7012813" y="2617014"/>
              <a:ext cx="862153" cy="651462"/>
            </a:xfrm>
            <a:prstGeom prst="rect">
              <a:avLst/>
            </a:prstGeom>
            <a:solidFill>
              <a:srgbClr val="5BAC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47070" y="2624854"/>
              <a:ext cx="82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com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28890" y="5047971"/>
            <a:ext cx="2476373" cy="1249690"/>
            <a:chOff x="3244223" y="4779819"/>
            <a:chExt cx="2476373" cy="1249690"/>
          </a:xfrm>
        </p:grpSpPr>
        <p:sp>
          <p:nvSpPr>
            <p:cNvPr id="45" name="Rectangle 44"/>
            <p:cNvSpPr/>
            <p:nvPr/>
          </p:nvSpPr>
          <p:spPr>
            <a:xfrm>
              <a:off x="3244223" y="4779819"/>
              <a:ext cx="2476373" cy="124969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44223" y="5064789"/>
              <a:ext cx="2476373" cy="72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sz="2500" b="1" dirty="0">
                  <a:solidFill>
                    <a:srgbClr val="FFFFFF"/>
                  </a:solidFill>
                </a:rPr>
                <a:t>INCLUSÃO SOCIAL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05263" y="4597578"/>
            <a:ext cx="2485764" cy="1249690"/>
            <a:chOff x="5720596" y="4779819"/>
            <a:chExt cx="2485764" cy="1249690"/>
          </a:xfrm>
        </p:grpSpPr>
        <p:sp>
          <p:nvSpPr>
            <p:cNvPr id="39" name="Rectangle 38"/>
            <p:cNvSpPr/>
            <p:nvPr/>
          </p:nvSpPr>
          <p:spPr>
            <a:xfrm>
              <a:off x="5720596" y="4779819"/>
              <a:ext cx="2476373" cy="1249690"/>
            </a:xfrm>
            <a:prstGeom prst="rect">
              <a:avLst/>
            </a:prstGeom>
            <a:solidFill>
              <a:srgbClr val="F8AC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29986" y="5072577"/>
              <a:ext cx="2476374" cy="72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pt-BR" sz="2500" b="1" dirty="0">
                  <a:solidFill>
                    <a:srgbClr val="FFFFFF"/>
                  </a:solidFill>
                </a:rPr>
                <a:t>EXERCÍCIO </a:t>
              </a:r>
            </a:p>
            <a:p>
              <a:pPr lvl="0" algn="ctr">
                <a:lnSpc>
                  <a:spcPct val="80000"/>
                </a:lnSpc>
              </a:pPr>
              <a:r>
                <a:rPr lang="pt-BR" sz="2500" b="1" dirty="0">
                  <a:solidFill>
                    <a:srgbClr val="FFFFFF"/>
                  </a:solidFill>
                </a:rPr>
                <a:t>DA CIDADANIA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24909" y="4070443"/>
            <a:ext cx="3024910" cy="431030"/>
            <a:chOff x="3024909" y="4124322"/>
            <a:chExt cx="3024910" cy="431030"/>
          </a:xfrm>
        </p:grpSpPr>
        <p:cxnSp>
          <p:nvCxnSpPr>
            <p:cNvPr id="50" name="Conector de seta reta 16"/>
            <p:cNvCxnSpPr/>
            <p:nvPr/>
          </p:nvCxnSpPr>
          <p:spPr>
            <a:xfrm flipH="1">
              <a:off x="3024909" y="4124322"/>
              <a:ext cx="923637" cy="431030"/>
            </a:xfrm>
            <a:prstGeom prst="straightConnector1">
              <a:avLst/>
            </a:prstGeom>
            <a:ln w="57150">
              <a:solidFill>
                <a:srgbClr val="134C3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16"/>
            <p:cNvCxnSpPr/>
            <p:nvPr/>
          </p:nvCxnSpPr>
          <p:spPr>
            <a:xfrm>
              <a:off x="5126182" y="4124322"/>
              <a:ext cx="923637" cy="431030"/>
            </a:xfrm>
            <a:prstGeom prst="straightConnector1">
              <a:avLst/>
            </a:prstGeom>
            <a:ln w="57150">
              <a:solidFill>
                <a:srgbClr val="134C3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Conector de seta reta 16"/>
          <p:cNvCxnSpPr/>
          <p:nvPr/>
        </p:nvCxnSpPr>
        <p:spPr>
          <a:xfrm>
            <a:off x="4548960" y="4304569"/>
            <a:ext cx="0" cy="632884"/>
          </a:xfrm>
          <a:prstGeom prst="straightConnector1">
            <a:avLst/>
          </a:prstGeom>
          <a:ln w="57150">
            <a:solidFill>
              <a:srgbClr val="134C3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2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Estrutura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 SEED</a:t>
            </a:r>
          </a:p>
        </p:txBody>
      </p:sp>
      <p:sp>
        <p:nvSpPr>
          <p:cNvPr id="27" name="Freeform 26"/>
          <p:cNvSpPr/>
          <p:nvPr/>
        </p:nvSpPr>
        <p:spPr>
          <a:xfrm>
            <a:off x="3346093" y="1872364"/>
            <a:ext cx="2390236" cy="1378659"/>
          </a:xfrm>
          <a:custGeom>
            <a:avLst/>
            <a:gdLst>
              <a:gd name="connsiteX0" fmla="*/ 0 w 1913709"/>
              <a:gd name="connsiteY0" fmla="*/ 0 h 956854"/>
              <a:gd name="connsiteX1" fmla="*/ 1913709 w 1913709"/>
              <a:gd name="connsiteY1" fmla="*/ 0 h 956854"/>
              <a:gd name="connsiteX2" fmla="*/ 1913709 w 1913709"/>
              <a:gd name="connsiteY2" fmla="*/ 956854 h 956854"/>
              <a:gd name="connsiteX3" fmla="*/ 0 w 1913709"/>
              <a:gd name="connsiteY3" fmla="*/ 956854 h 956854"/>
              <a:gd name="connsiteX4" fmla="*/ 0 w 1913709"/>
              <a:gd name="connsiteY4" fmla="*/ 0 h 9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709" h="956854">
                <a:moveTo>
                  <a:pt x="0" y="0"/>
                </a:moveTo>
                <a:lnTo>
                  <a:pt x="1913709" y="0"/>
                </a:lnTo>
                <a:lnTo>
                  <a:pt x="1913709" y="956854"/>
                </a:lnTo>
                <a:lnTo>
                  <a:pt x="0" y="956854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32" name="Freeform 31"/>
          <p:cNvSpPr/>
          <p:nvPr/>
        </p:nvSpPr>
        <p:spPr>
          <a:xfrm>
            <a:off x="560991" y="3852417"/>
            <a:ext cx="2390236" cy="1586721"/>
          </a:xfrm>
          <a:custGeom>
            <a:avLst/>
            <a:gdLst>
              <a:gd name="connsiteX0" fmla="*/ 0 w 1913709"/>
              <a:gd name="connsiteY0" fmla="*/ 0 h 956854"/>
              <a:gd name="connsiteX1" fmla="*/ 1913709 w 1913709"/>
              <a:gd name="connsiteY1" fmla="*/ 0 h 956854"/>
              <a:gd name="connsiteX2" fmla="*/ 1913709 w 1913709"/>
              <a:gd name="connsiteY2" fmla="*/ 956854 h 956854"/>
              <a:gd name="connsiteX3" fmla="*/ 0 w 1913709"/>
              <a:gd name="connsiteY3" fmla="*/ 956854 h 956854"/>
              <a:gd name="connsiteX4" fmla="*/ 0 w 1913709"/>
              <a:gd name="connsiteY4" fmla="*/ 0 h 9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709" h="956854">
                <a:moveTo>
                  <a:pt x="0" y="0"/>
                </a:moveTo>
                <a:lnTo>
                  <a:pt x="1913709" y="0"/>
                </a:lnTo>
                <a:lnTo>
                  <a:pt x="1913709" y="956854"/>
                </a:lnTo>
                <a:lnTo>
                  <a:pt x="0" y="956854"/>
                </a:lnTo>
                <a:lnTo>
                  <a:pt x="0" y="0"/>
                </a:lnTo>
                <a:close/>
              </a:path>
            </a:pathLst>
          </a:custGeom>
          <a:solidFill>
            <a:srgbClr val="FED417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18" name="Rectangle 17"/>
          <p:cNvSpPr/>
          <p:nvPr/>
        </p:nvSpPr>
        <p:spPr>
          <a:xfrm>
            <a:off x="799254" y="4133345"/>
            <a:ext cx="1913709" cy="106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sz="2400" b="1" dirty="0">
                <a:solidFill>
                  <a:srgbClr val="134C30"/>
                </a:solidFill>
              </a:rPr>
              <a:t>SUED </a:t>
            </a:r>
            <a:r>
              <a:rPr lang="pt-BR" altLang="pt-BR" dirty="0">
                <a:solidFill>
                  <a:srgbClr val="134C30"/>
                </a:solidFill>
              </a:rPr>
              <a:t>Superintendência  de Educação                  (área pedagógica)</a:t>
            </a:r>
            <a:endParaRPr lang="pt-BR" dirty="0">
              <a:solidFill>
                <a:srgbClr val="134C3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541211" y="3251023"/>
            <a:ext cx="1" cy="605232"/>
          </a:xfrm>
          <a:prstGeom prst="line">
            <a:avLst/>
          </a:prstGeom>
          <a:ln w="12700" cmpd="sng">
            <a:solidFill>
              <a:srgbClr val="0A3C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flipV="1">
            <a:off x="4541212" y="3541245"/>
            <a:ext cx="2747818" cy="10969"/>
          </a:xfrm>
          <a:prstGeom prst="straightConnector1">
            <a:avLst/>
          </a:prstGeom>
          <a:ln w="12700" cmpd="sng">
            <a:solidFill>
              <a:srgbClr val="0A3C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289030" y="3541245"/>
            <a:ext cx="0" cy="311172"/>
          </a:xfrm>
          <a:prstGeom prst="line">
            <a:avLst/>
          </a:prstGeom>
          <a:ln w="12700" cmpd="sng">
            <a:solidFill>
              <a:srgbClr val="0A3C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61"/>
          <p:cNvCxnSpPr/>
          <p:nvPr/>
        </p:nvCxnSpPr>
        <p:spPr>
          <a:xfrm>
            <a:off x="1754909" y="3552214"/>
            <a:ext cx="2786302" cy="0"/>
          </a:xfrm>
          <a:prstGeom prst="straightConnector1">
            <a:avLst/>
          </a:prstGeom>
          <a:ln w="12700" cmpd="sng">
            <a:solidFill>
              <a:srgbClr val="0A3C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754909" y="3552214"/>
            <a:ext cx="0" cy="311172"/>
          </a:xfrm>
          <a:prstGeom prst="line">
            <a:avLst/>
          </a:prstGeom>
          <a:ln w="12700" cmpd="sng">
            <a:solidFill>
              <a:srgbClr val="0A3C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3346093" y="3852417"/>
            <a:ext cx="2390236" cy="1586721"/>
          </a:xfrm>
          <a:custGeom>
            <a:avLst/>
            <a:gdLst>
              <a:gd name="connsiteX0" fmla="*/ 0 w 1913709"/>
              <a:gd name="connsiteY0" fmla="*/ 0 h 956854"/>
              <a:gd name="connsiteX1" fmla="*/ 1913709 w 1913709"/>
              <a:gd name="connsiteY1" fmla="*/ 0 h 956854"/>
              <a:gd name="connsiteX2" fmla="*/ 1913709 w 1913709"/>
              <a:gd name="connsiteY2" fmla="*/ 956854 h 956854"/>
              <a:gd name="connsiteX3" fmla="*/ 0 w 1913709"/>
              <a:gd name="connsiteY3" fmla="*/ 956854 h 956854"/>
              <a:gd name="connsiteX4" fmla="*/ 0 w 1913709"/>
              <a:gd name="connsiteY4" fmla="*/ 0 h 9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709" h="956854">
                <a:moveTo>
                  <a:pt x="0" y="0"/>
                </a:moveTo>
                <a:lnTo>
                  <a:pt x="1913709" y="0"/>
                </a:lnTo>
                <a:lnTo>
                  <a:pt x="1913709" y="956854"/>
                </a:lnTo>
                <a:lnTo>
                  <a:pt x="0" y="956854"/>
                </a:lnTo>
                <a:lnTo>
                  <a:pt x="0" y="0"/>
                </a:lnTo>
                <a:close/>
              </a:path>
            </a:pathLst>
          </a:custGeom>
          <a:solidFill>
            <a:srgbClr val="F8AC09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83" name="Freeform 82"/>
          <p:cNvSpPr/>
          <p:nvPr/>
        </p:nvSpPr>
        <p:spPr>
          <a:xfrm>
            <a:off x="6093913" y="3852417"/>
            <a:ext cx="2390236" cy="1586721"/>
          </a:xfrm>
          <a:custGeom>
            <a:avLst/>
            <a:gdLst>
              <a:gd name="connsiteX0" fmla="*/ 0 w 1913709"/>
              <a:gd name="connsiteY0" fmla="*/ 0 h 956854"/>
              <a:gd name="connsiteX1" fmla="*/ 1913709 w 1913709"/>
              <a:gd name="connsiteY1" fmla="*/ 0 h 956854"/>
              <a:gd name="connsiteX2" fmla="*/ 1913709 w 1913709"/>
              <a:gd name="connsiteY2" fmla="*/ 956854 h 956854"/>
              <a:gd name="connsiteX3" fmla="*/ 0 w 1913709"/>
              <a:gd name="connsiteY3" fmla="*/ 956854 h 956854"/>
              <a:gd name="connsiteX4" fmla="*/ 0 w 1913709"/>
              <a:gd name="connsiteY4" fmla="*/ 0 h 9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709" h="956854">
                <a:moveTo>
                  <a:pt x="0" y="0"/>
                </a:moveTo>
                <a:lnTo>
                  <a:pt x="1913709" y="0"/>
                </a:lnTo>
                <a:lnTo>
                  <a:pt x="1913709" y="956854"/>
                </a:lnTo>
                <a:lnTo>
                  <a:pt x="0" y="956854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84" name="Rectangle 83"/>
          <p:cNvSpPr/>
          <p:nvPr/>
        </p:nvSpPr>
        <p:spPr>
          <a:xfrm>
            <a:off x="3454740" y="4016195"/>
            <a:ext cx="2172942" cy="128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sz="2400" b="1" dirty="0">
                <a:solidFill>
                  <a:srgbClr val="134C30"/>
                </a:solidFill>
              </a:rPr>
              <a:t>SUDE </a:t>
            </a:r>
            <a:r>
              <a:rPr lang="pt-BR" altLang="pt-BR" dirty="0">
                <a:solidFill>
                  <a:srgbClr val="134C30"/>
                </a:solidFill>
              </a:rPr>
              <a:t>Superintendência</a:t>
            </a:r>
          </a:p>
          <a:p>
            <a:pPr lvl="0" algn="ctr">
              <a:lnSpc>
                <a:spcPct val="80000"/>
              </a:lnSpc>
            </a:pPr>
            <a:r>
              <a:rPr lang="pt-BR" altLang="pt-BR" dirty="0">
                <a:solidFill>
                  <a:srgbClr val="134C30"/>
                </a:solidFill>
              </a:rPr>
              <a:t> de Desenvolvimento Educacional              (infraestrutura)</a:t>
            </a:r>
            <a:endParaRPr lang="pt-BR" dirty="0">
              <a:solidFill>
                <a:srgbClr val="134C3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202559" y="4239407"/>
            <a:ext cx="217294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sz="2400" b="1" dirty="0">
                <a:solidFill>
                  <a:srgbClr val="134C30"/>
                </a:solidFill>
              </a:rPr>
              <a:t>32 Núcleos </a:t>
            </a:r>
          </a:p>
          <a:p>
            <a:pPr lvl="0" algn="ctr">
              <a:lnSpc>
                <a:spcPct val="80000"/>
              </a:lnSpc>
            </a:pPr>
            <a:r>
              <a:rPr lang="pt-BR" dirty="0">
                <a:solidFill>
                  <a:srgbClr val="134C30"/>
                </a:solidFill>
              </a:rPr>
              <a:t>Regionais de Educação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454740" y="2249406"/>
            <a:ext cx="217294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</a:rPr>
              <a:t>GABINETE</a:t>
            </a:r>
          </a:p>
          <a:p>
            <a:pPr lvl="0" algn="ctr">
              <a:lnSpc>
                <a:spcPct val="80000"/>
              </a:lnSpc>
            </a:pPr>
            <a:r>
              <a:rPr lang="pt-BR" altLang="pt-BR" dirty="0">
                <a:solidFill>
                  <a:schemeClr val="bg1"/>
                </a:solidFill>
              </a:rPr>
              <a:t>Diretoria Geral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402419" y="1722627"/>
            <a:ext cx="48179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Administrar a política educacional do Estado, garantindo a formação de qualidade em tosos os níveis e etapas de ensino e atendendo às especificidades e diferenças culturais de cada local em busca de uma educação democrática no Paraná.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1731" y="1833268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1731" y="1833268"/>
            <a:ext cx="249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FUNÇÃO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1731" y="4073290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6547" y="4073290"/>
            <a:ext cx="217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PRINCÍPIOS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02418" y="3953584"/>
            <a:ext cx="5102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Defesa da educação como direito de todos </a:t>
            </a:r>
            <a:b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cidadãos; </a:t>
            </a:r>
          </a:p>
          <a:p>
            <a:pPr marL="285750" lvl="0" indent="-285750"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Valorização dos profissionais da educação;</a:t>
            </a:r>
          </a:p>
          <a:p>
            <a:pPr marL="285750" lvl="0" indent="-285750"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 de escola pública de qualidade; </a:t>
            </a:r>
          </a:p>
          <a:p>
            <a:pPr marL="285750" lvl="0" indent="-285750"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à diversidade cultural;</a:t>
            </a:r>
          </a:p>
          <a:p>
            <a:pPr marL="285750" lvl="0" indent="-285750"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escolar democrática, participativa </a:t>
            </a:r>
            <a:b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colegiada.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SUED</a:t>
            </a:r>
          </a:p>
        </p:txBody>
      </p:sp>
    </p:spTree>
    <p:extLst>
      <p:ext uri="{BB962C8B-B14F-4D97-AF65-F5344CB8AC3E}">
        <p14:creationId xmlns:p14="http://schemas.microsoft.com/office/powerpoint/2010/main" val="303519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24540" y="1907293"/>
            <a:ext cx="48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Educação de Jovens e Adultos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4033" y="1833268"/>
            <a:ext cx="1157724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4033" y="1833268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DEJA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Departamentos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da </a:t>
            </a: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4540" y="2546141"/>
            <a:ext cx="48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Gestão Escolar 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033" y="2472116"/>
            <a:ext cx="1157724" cy="519637"/>
          </a:xfrm>
          <a:prstGeom prst="rect">
            <a:avLst/>
          </a:prstGeom>
          <a:solidFill>
            <a:srgbClr val="E2DD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033" y="2472116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rgbClr val="134C30"/>
                </a:solidFill>
              </a:rPr>
              <a:t>DGE</a:t>
            </a:r>
            <a:endParaRPr lang="pt-BR" sz="2400" dirty="0">
              <a:solidFill>
                <a:srgbClr val="134C3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540" y="3192686"/>
            <a:ext cx="48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Educação Especial 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033" y="3118661"/>
            <a:ext cx="1157724" cy="519637"/>
          </a:xfrm>
          <a:prstGeom prst="rect">
            <a:avLst/>
          </a:prstGeom>
          <a:solidFill>
            <a:srgbClr val="134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033" y="3118661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DEE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4540" y="3846929"/>
            <a:ext cx="48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Educação Básica 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033" y="3772904"/>
            <a:ext cx="1157724" cy="519637"/>
          </a:xfrm>
          <a:prstGeom prst="rect">
            <a:avLst/>
          </a:prstGeom>
          <a:solidFill>
            <a:srgbClr val="F8AC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4033" y="3772904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DEB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4540" y="4485777"/>
            <a:ext cx="48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Educação e Trabalho 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4033" y="4411752"/>
            <a:ext cx="1157724" cy="5196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4033" y="4411752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DET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4540" y="5132323"/>
            <a:ext cx="481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Diversidade 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033" y="5058298"/>
            <a:ext cx="1157724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033" y="5058298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DEDI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4539" y="5778868"/>
            <a:ext cx="632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altLang="pt-BR" dirty="0">
                <a:solidFill>
                  <a:srgbClr val="404040"/>
                </a:solidFill>
              </a:rPr>
              <a:t>Departamento de Formação e Tecnologia Educacional 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4033" y="5704843"/>
            <a:ext cx="1157724" cy="519637"/>
          </a:xfrm>
          <a:prstGeom prst="rect">
            <a:avLst/>
          </a:prstGeom>
          <a:solidFill>
            <a:srgbClr val="E2DD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4033" y="5704843"/>
            <a:ext cx="115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rgbClr val="134C30"/>
                </a:solidFill>
              </a:rPr>
              <a:t>DFTE</a:t>
            </a:r>
            <a:endParaRPr lang="pt-BR" sz="2400" dirty="0">
              <a:solidFill>
                <a:srgbClr val="134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8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SUED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6" y="1840538"/>
            <a:ext cx="1230269" cy="108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9214" y="2029741"/>
            <a:ext cx="4410364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carro-chefe da área pedagógica. </a:t>
            </a:r>
            <a:b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conta com verbas previstas no orçamento.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1732" y="3651143"/>
            <a:ext cx="1758086" cy="461665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1732" y="3635749"/>
            <a:ext cx="1758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OBJETIVOS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09214" y="3613178"/>
            <a:ext cx="4410364" cy="203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a gestão escolar visando a melhoria da qualidade do ensino da educação Básica.</a:t>
            </a:r>
          </a:p>
          <a:p>
            <a:pPr marL="285750" lvl="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Reduzir as taxas de abandono, reprovação, aprovação por  conselho</a:t>
            </a:r>
            <a:b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classe e distorção idade série.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9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402419" y="1722627"/>
            <a:ext cx="481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É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responsável por garantir o suporte físico que viabiliza o funcionamento dos estabelecimentos da rede estadual de educação básica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1731" y="1833268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1731" y="1833268"/>
            <a:ext cx="249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FUNÇÃO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1731" y="3673046"/>
            <a:ext cx="2496996" cy="519637"/>
          </a:xfrm>
          <a:prstGeom prst="rect">
            <a:avLst/>
          </a:prstGeom>
          <a:solidFill>
            <a:srgbClr val="5BA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6547" y="3673046"/>
            <a:ext cx="217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400" b="1" dirty="0" smtClean="0">
                <a:solidFill>
                  <a:schemeClr val="bg1"/>
                </a:solidFill>
              </a:rPr>
              <a:t>OBJETIVOS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02418" y="3553340"/>
            <a:ext cx="5102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404040"/>
                </a:solidFill>
              </a:rPr>
              <a:t>Promover a elaboração e implementação </a:t>
            </a:r>
            <a:br>
              <a:rPr lang="pt-BR" dirty="0">
                <a:solidFill>
                  <a:srgbClr val="404040"/>
                </a:solidFill>
              </a:rPr>
            </a:br>
            <a:r>
              <a:rPr lang="pt-BR" dirty="0">
                <a:solidFill>
                  <a:srgbClr val="404040"/>
                </a:solidFill>
              </a:rPr>
              <a:t>do plano de obras e manutenção dos </a:t>
            </a:r>
            <a:br>
              <a:rPr lang="pt-BR" dirty="0">
                <a:solidFill>
                  <a:srgbClr val="404040"/>
                </a:solidFill>
              </a:rPr>
            </a:br>
            <a:r>
              <a:rPr lang="pt-BR" dirty="0">
                <a:solidFill>
                  <a:srgbClr val="404040"/>
                </a:solidFill>
              </a:rPr>
              <a:t>prédios escolares; </a:t>
            </a:r>
          </a:p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404040"/>
                </a:solidFill>
              </a:rPr>
              <a:t>Planejar e administrar questões relacionadas à infraestrutura escolar, como alimentação escolar, mobiliário,  equipamentos e transporte escolar; </a:t>
            </a:r>
          </a:p>
          <a:p>
            <a:pPr marL="285750" lvl="0" indent="-285750">
              <a:buFont typeface="Arial"/>
              <a:buChar char="•"/>
            </a:pPr>
            <a:r>
              <a:rPr lang="pt-BR" dirty="0">
                <a:solidFill>
                  <a:srgbClr val="404040"/>
                </a:solidFill>
              </a:rPr>
              <a:t>Fornecer indicadores e dados estatísticos que subsidiem os gestores das escolas e a comunidade escolar.</a:t>
            </a:r>
          </a:p>
        </p:txBody>
      </p:sp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385192" y="100061"/>
            <a:ext cx="2824444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SUDE</a:t>
            </a:r>
          </a:p>
        </p:txBody>
      </p:sp>
    </p:spTree>
    <p:extLst>
      <p:ext uri="{BB962C8B-B14F-4D97-AF65-F5344CB8AC3E}">
        <p14:creationId xmlns:p14="http://schemas.microsoft.com/office/powerpoint/2010/main" val="259802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80000"/>
          </a:lnSpc>
          <a:defRPr sz="2400" b="1" dirty="0">
            <a:solidFill>
              <a:srgbClr val="134C3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00000"/>
          </a:lnSpc>
          <a:defRPr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752</Words>
  <Application>Microsoft Macintosh PowerPoint</Application>
  <PresentationFormat>On-screen Show (4:3)</PresentationFormat>
  <Paragraphs>214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Secretaria da Educação</vt:lpstr>
      <vt:lpstr>Secretaria da Educação</vt:lpstr>
      <vt:lpstr>Secretaria da Educação</vt:lpstr>
      <vt:lpstr>Estrutura da SEED</vt:lpstr>
      <vt:lpstr>  SUED</vt:lpstr>
      <vt:lpstr>Departamentos da SUED</vt:lpstr>
      <vt:lpstr> SUED</vt:lpstr>
      <vt:lpstr>  SUDE</vt:lpstr>
      <vt:lpstr>Diretorias da SUDE</vt:lpstr>
      <vt:lpstr> SUDE</vt:lpstr>
      <vt:lpstr> SUDE</vt:lpstr>
      <vt:lpstr>SEED  em números</vt:lpstr>
      <vt:lpstr>SEED  em números</vt:lpstr>
      <vt:lpstr> SEED</vt:lpstr>
      <vt:lpstr>Custo por aluno</vt:lpstr>
      <vt:lpstr>Hora Atividade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Clarice Umezaki</cp:lastModifiedBy>
  <cp:revision>55</cp:revision>
  <dcterms:created xsi:type="dcterms:W3CDTF">2016-01-21T13:56:46Z</dcterms:created>
  <dcterms:modified xsi:type="dcterms:W3CDTF">2016-05-18T19:15:36Z</dcterms:modified>
</cp:coreProperties>
</file>