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3" r:id="rId4"/>
    <p:sldId id="284" r:id="rId5"/>
    <p:sldId id="282" r:id="rId6"/>
    <p:sldId id="293" r:id="rId7"/>
    <p:sldId id="286" r:id="rId8"/>
    <p:sldId id="287" r:id="rId9"/>
    <p:sldId id="288" r:id="rId10"/>
    <p:sldId id="289" r:id="rId11"/>
    <p:sldId id="290" r:id="rId12"/>
    <p:sldId id="291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A91"/>
    <a:srgbClr val="899AD0"/>
    <a:srgbClr val="C6CFEB"/>
    <a:srgbClr val="DFEFCB"/>
    <a:srgbClr val="A0D8DF"/>
    <a:srgbClr val="F8BCB6"/>
    <a:srgbClr val="FFFA9D"/>
    <a:srgbClr val="DED6AA"/>
    <a:srgbClr val="F1B497"/>
    <a:srgbClr val="EF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8" autoAdjust="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D68ED-9FE4-4DC9-B557-9F812828503B}" type="datetimeFigureOut">
              <a:rPr lang="pt-BR" smtClean="0"/>
              <a:t>25/07/16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8737-080B-4346-A71C-2A08D4C68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8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8D8CFB5-C876-CC4D-981E-8C0D3A1CA984}" type="datetimeFigureOut">
              <a:t>25/07/16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010BDA4-7504-DC49-875C-AF9401C134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0BDA4-7504-DC49-875C-AF9401C1347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4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0BDA4-7504-DC49-875C-AF9401C13474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960F-B540-6448-8177-098D5F5C3AD0}" type="datetimeFigureOut">
              <a:t>25/07/16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7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7" y="3578620"/>
            <a:ext cx="4217269" cy="37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Elaborar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e acompanhar a execução do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Orçamento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do Estado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Gerir os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recursos financeiros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e controlar os gastos públicos;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Orientar, supervisionar e fiscalizar as atividades de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administração financeira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do Estado;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1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7" y="3578620"/>
            <a:ext cx="4610593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Calibri"/>
                <a:cs typeface="Calibri"/>
              </a:rPr>
              <a:t>Examinar a negociação para a contratação de </a:t>
            </a:r>
            <a:r>
              <a:rPr lang="pt-BR" dirty="0" smtClean="0">
                <a:solidFill>
                  <a:srgbClr val="FFC000"/>
                </a:solidFill>
                <a:latin typeface="Calibri"/>
                <a:cs typeface="Calibri"/>
              </a:rPr>
              <a:t>empréstimos,</a:t>
            </a:r>
            <a:r>
              <a:rPr lang="pt-BR" dirty="0" smtClean="0">
                <a:solidFill>
                  <a:srgbClr val="FFFFFF"/>
                </a:solidFill>
                <a:latin typeface="Calibri"/>
                <a:cs typeface="Calibri"/>
              </a:rPr>
              <a:t> financiamentos ou outras obrigações contraídas por órgãos ou entidades da Administração Pública Estadual;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Coordenar e executar a política de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crédito público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e centralizar a guarda dos valores mobiliários;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Administrar a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dívida pública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do Estado;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1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8" y="3578620"/>
            <a:ext cx="4250868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Orientar</a:t>
            </a:r>
            <a:r>
              <a:rPr lang="pt-BR" dirty="0">
                <a:solidFill>
                  <a:srgbClr val="FFFFFF"/>
                </a:solidFill>
                <a:cs typeface="Calibri"/>
              </a:rPr>
              <a:t>, supervisionar e controlar as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atividades contábeis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relativas à gestão orçamentária, financeira e patrimonial do Estado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Exercer o poder de polícia no âmbito de sua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competência.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1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0764" y="2713266"/>
            <a:ext cx="2503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Mauro Ricardo Machado Costa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Secretário da Fazenda</a:t>
            </a:r>
          </a:p>
          <a:p>
            <a:endParaRPr lang="pt-BR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SEFA</a:t>
            </a:r>
          </a:p>
          <a:p>
            <a:r>
              <a:rPr lang="en-US" sz="1000">
                <a:cs typeface="Calibri"/>
              </a:rPr>
              <a:t>Av. Vicente Machado, 445 </a:t>
            </a:r>
          </a:p>
          <a:p>
            <a:r>
              <a:rPr lang="en-US" sz="1000">
                <a:cs typeface="Calibri"/>
              </a:rPr>
              <a:t>Centro – Curitiba – PR</a:t>
            </a:r>
          </a:p>
          <a:p>
            <a:r>
              <a:rPr lang="en-US" sz="1000">
                <a:cs typeface="Calibri"/>
              </a:rPr>
              <a:t>CEP  80420-902 </a:t>
            </a:r>
          </a:p>
          <a:p>
            <a:r>
              <a:rPr lang="en-US" sz="1000">
                <a:cs typeface="Calibri"/>
              </a:rPr>
              <a:t>www.fazenda.pr.gov.br</a:t>
            </a:r>
          </a:p>
        </p:txBody>
      </p:sp>
    </p:spTree>
    <p:extLst>
      <p:ext uri="{BB962C8B-B14F-4D97-AF65-F5344CB8AC3E}">
        <p14:creationId xmlns:p14="http://schemas.microsoft.com/office/powerpoint/2010/main" val="107993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8274" y="4067245"/>
            <a:ext cx="430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FFFFFF"/>
                </a:solidFill>
                <a:latin typeface="Calibri"/>
                <a:cs typeface="Calibri"/>
              </a:rPr>
              <a:t>Gerar receitas e controlar a sua aplicação. </a:t>
            </a:r>
            <a:endParaRPr lang="pt-BR" dirty="0"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60" y="3276701"/>
            <a:ext cx="1368747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446415" y="3322226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Missão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http://aguiarealestofados.com.br/wp-content/uploads/2015/03/visao-missao-val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r="18044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3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5130800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solidFill>
                  <a:srgbClr val="FFFFFF"/>
                </a:solidFill>
                <a:cs typeface="Calibri"/>
              </a:rPr>
              <a:t>	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Ser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o órgão de excelência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em 	administração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fazendária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.          	</a:t>
            </a:r>
            <a:endParaRPr lang="pt-BR" dirty="0"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60" y="3276701"/>
            <a:ext cx="1368747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446415" y="3322226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Visão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0784" r="5571"/>
          <a:stretch/>
        </p:blipFill>
        <p:spPr>
          <a:xfrm>
            <a:off x="5130799" y="2276872"/>
            <a:ext cx="401320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8274" y="4067245"/>
            <a:ext cx="4228404" cy="167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Respeito ao cidadão, ética, transparência das ações, visão estratégica, compromisso com resultados, valorização dos servidores, inovação e criatividade,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responsabilidade fiscal, responsabilidade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socioambiental e parceria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lang="pt-B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60" y="3276701"/>
            <a:ext cx="1512168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535060" y="3322226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Valores</a:t>
            </a:r>
          </a:p>
        </p:txBody>
      </p:sp>
      <p:pic>
        <p:nvPicPr>
          <p:cNvPr id="3076" name="Picture 4" descr="http://www.grupoviasis.com/images/otros/val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671841"/>
            <a:ext cx="3957580" cy="37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Objetivos Estratégicos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7" y="3578620"/>
            <a:ext cx="4305793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Prestar serviço de qualidade ao cidadão;</a:t>
            </a:r>
            <a:endParaRPr lang="pt-BR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Ampliar a transparência das ações da Secretaria da Fazenda e das contas do Estado; 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cs typeface="Calibri"/>
              </a:rPr>
              <a:t>Buscar maior qualidade no gasto público;</a:t>
            </a:r>
            <a:endParaRPr lang="pt-BR" dirty="0">
              <a:solidFill>
                <a:srgbClr val="FFC000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</a:pPr>
            <a:endParaRPr lang="pt-B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198" name="Picture 6" descr="http://www.gcomweb.com.br/site/images/planejamen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957"/>
          <a:stretch/>
        </p:blipFill>
        <p:spPr bwMode="auto">
          <a:xfrm>
            <a:off x="5136432" y="2276872"/>
            <a:ext cx="4063007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3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Objetivos Estratégicos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7" y="3578620"/>
            <a:ext cx="4305793" cy="272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Incrementar receitas tributárias e </a:t>
            </a:r>
            <a:b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não tributárias; 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Promover o equilíbrio fiscal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Promover o desenvolvimento organizacional, tecnológico e de </a:t>
            </a:r>
            <a:br>
              <a:rPr lang="pt-BR" dirty="0">
                <a:solidFill>
                  <a:srgbClr val="FFFFFF"/>
                </a:solidFill>
                <a:cs typeface="Calibri"/>
              </a:rPr>
            </a:br>
            <a:r>
              <a:rPr lang="pt-BR" dirty="0">
                <a:solidFill>
                  <a:srgbClr val="FFFFFF"/>
                </a:solidFill>
                <a:cs typeface="Calibri"/>
              </a:rPr>
              <a:t>recursos humanos.</a:t>
            </a:r>
            <a:endParaRPr lang="pt-BR" dirty="0">
              <a:solidFill>
                <a:srgbClr val="FFC000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" name="AutoShape 6" descr="Resultado de imagem para equilibrio fiscal es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6" descr="http://www.gcomweb.com.br/site/images/planejamen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957"/>
          <a:stretch/>
        </p:blipFill>
        <p:spPr bwMode="auto">
          <a:xfrm>
            <a:off x="5136432" y="2276872"/>
            <a:ext cx="4063007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7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" y="2276872"/>
            <a:ext cx="5130802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7" y="3578620"/>
            <a:ext cx="4381993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Subsidiar a formulação das </a:t>
            </a:r>
            <a:r>
              <a:rPr lang="pt-BR" dirty="0" smtClean="0">
                <a:solidFill>
                  <a:srgbClr val="FFC000"/>
                </a:solidFill>
                <a:cs typeface="Calibri"/>
              </a:rPr>
              <a:t>políticas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tributária e fiscal do Estado e promover sua execução, controle, acompanhamento e avaliação;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Adotar medidas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tributárias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necessárias à proteção da economia do Estado;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Promover o registro e o controle administrativo das atividades econômicas sujeitas à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tributação</a:t>
            </a:r>
            <a:r>
              <a:rPr lang="pt-BR" dirty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8" y="3460639"/>
            <a:ext cx="44121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Assegurar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a compatibilidade entre a real capacidade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contributiva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da economia e a receita efetiva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Assegurar a correta interpretação e aplicação da legislação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tributária;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Gerir o processo de arrecadação dos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tributos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estaduais;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Formalizar e controlar os créditos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tributários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até a sua liquidação;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7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76872"/>
            <a:ext cx="51308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5060" y="2700964"/>
            <a:ext cx="403694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35059" y="2746489"/>
            <a:ext cx="40369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Principais Atividades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Fazenda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208" y="3578620"/>
            <a:ext cx="439870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Revisar</a:t>
            </a:r>
            <a:r>
              <a:rPr lang="pt-BR" dirty="0">
                <a:solidFill>
                  <a:srgbClr val="FFFFFF"/>
                </a:solidFill>
                <a:cs typeface="Calibri"/>
              </a:rPr>
              <a:t>, em instância administrativa, </a:t>
            </a:r>
            <a:br>
              <a:rPr lang="pt-BR" dirty="0">
                <a:solidFill>
                  <a:srgbClr val="FFFFFF"/>
                </a:solidFill>
                <a:cs typeface="Calibri"/>
              </a:rPr>
            </a:br>
            <a:r>
              <a:rPr lang="pt-BR" dirty="0">
                <a:solidFill>
                  <a:srgbClr val="FFFFFF"/>
                </a:solidFill>
                <a:cs typeface="Calibri"/>
              </a:rPr>
              <a:t>o crédito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tributário</a:t>
            </a:r>
            <a:r>
              <a:rPr lang="pt-BR" dirty="0">
                <a:solidFill>
                  <a:srgbClr val="FFFFFF"/>
                </a:solidFill>
                <a:cs typeface="Calibri"/>
              </a:rPr>
              <a:t> constituído e questionado pelo contribuinte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 smtClean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Aplicar medidas administrativas e pecuniárias, inclusive representação criminal nos delitos contra a ordem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tributária;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Promover a  aplicação da política de gestão de </a:t>
            </a:r>
            <a:r>
              <a:rPr lang="pt-BR" dirty="0">
                <a:solidFill>
                  <a:srgbClr val="FFC000"/>
                </a:solidFill>
                <a:cs typeface="Calibri"/>
              </a:rPr>
              <a:t>riscos fiscais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no Estado;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6447"/>
          <a:stretch/>
        </p:blipFill>
        <p:spPr bwMode="auto">
          <a:xfrm>
            <a:off x="5130800" y="2276872"/>
            <a:ext cx="40132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5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80000"/>
          </a:lnSpc>
          <a:defRPr sz="2400" b="1" dirty="0">
            <a:solidFill>
              <a:srgbClr val="134C3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00000"/>
          </a:lnSpc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358</Words>
  <Application>Microsoft Macintosh PowerPoint</Application>
  <PresentationFormat>On-screen Show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Secretaria da Fazenda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143</cp:revision>
  <cp:lastPrinted>2016-05-23T17:28:42Z</cp:lastPrinted>
  <dcterms:created xsi:type="dcterms:W3CDTF">2016-01-21T13:56:46Z</dcterms:created>
  <dcterms:modified xsi:type="dcterms:W3CDTF">2016-07-25T18:09:55Z</dcterms:modified>
</cp:coreProperties>
</file>