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  <p:sldMasterId id="2147483699" r:id="rId2"/>
  </p:sldMasterIdLst>
  <p:notesMasterIdLst>
    <p:notesMasterId r:id="rId13"/>
  </p:notesMasterIdLst>
  <p:sldIdLst>
    <p:sldId id="256" r:id="rId3"/>
    <p:sldId id="257" r:id="rId4"/>
    <p:sldId id="266" r:id="rId5"/>
    <p:sldId id="259" r:id="rId6"/>
    <p:sldId id="267" r:id="rId7"/>
    <p:sldId id="268" r:id="rId8"/>
    <p:sldId id="269" r:id="rId9"/>
    <p:sldId id="270" r:id="rId10"/>
    <p:sldId id="271" r:id="rId11"/>
    <p:sldId id="265" r:id="rId12"/>
  </p:sldIdLst>
  <p:sldSz cx="9144000" cy="6858000" type="screen4x3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31C"/>
    <a:srgbClr val="C8D424"/>
    <a:srgbClr val="73B534"/>
    <a:srgbClr val="ABCB2A"/>
    <a:srgbClr val="0A38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3176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11B5D-4242-4F34-B99B-F1EF584A3EE6}" type="datetimeFigureOut">
              <a:rPr lang="pt-BR" smtClean="0"/>
              <a:pPr/>
              <a:t>18/05/16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711F9-25C3-4F92-B99D-B08BBCEB57C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8958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711F9-25C3-4F92-B99D-B08BBCEB57C2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18/05/16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87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18/05/16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0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18/05/16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00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18/05/16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87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18/05/16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4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18/05/16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52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18/05/16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34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18/05/16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5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18/05/16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8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18/05/16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77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18/05/16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9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18/05/16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4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18/05/16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59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18/05/16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01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18/05/16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0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18/05/16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5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18/05/16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3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18/05/16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18/05/16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8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18/05/16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77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18/05/16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9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18/05/16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59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C96FB-9FA1-EA4B-963F-5012B442D6F3}" type="datetimeFigureOut">
              <a:rPr lang="en-US" smtClean="0"/>
              <a:pPr/>
              <a:t>18/05/16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93AEF-4BBA-9A45-BD7E-23535172F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5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C96FB-9FA1-EA4B-963F-5012B442D6F3}" type="datetimeFigureOut">
              <a:rPr lang="en-US" smtClean="0"/>
              <a:pPr/>
              <a:t>18/05/16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93AEF-4BBA-9A45-BD7E-23535172F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5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2"/>
          <p:cNvSpPr/>
          <p:nvPr/>
        </p:nvSpPr>
        <p:spPr>
          <a:xfrm>
            <a:off x="452464" y="5731386"/>
            <a:ext cx="2806789" cy="97994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400" dirty="0">
                <a:solidFill>
                  <a:srgbClr val="FFFFFF"/>
                </a:solidFill>
                <a:latin typeface="Calibri"/>
                <a:cs typeface="Calibri"/>
              </a:rPr>
              <a:t>Entidade Coordenadora </a:t>
            </a:r>
            <a:r>
              <a:rPr lang="pt-BR" sz="1400" dirty="0" smtClean="0">
                <a:solidFill>
                  <a:srgbClr val="FFFFFF"/>
                </a:solidFill>
                <a:latin typeface="Calibri"/>
                <a:cs typeface="Calibri"/>
              </a:rPr>
              <a:t>do Sistema </a:t>
            </a:r>
            <a:r>
              <a:rPr lang="pt-BR" sz="1400" dirty="0">
                <a:solidFill>
                  <a:srgbClr val="FFFFFF"/>
                </a:solidFill>
                <a:latin typeface="Calibri"/>
                <a:cs typeface="Calibri"/>
              </a:rPr>
              <a:t>de Gestão Ambiental e dos Recursos Hídricos do Estado do Paraná.</a:t>
            </a:r>
            <a:endParaRPr sz="1400" dirty="0">
              <a:solidFill>
                <a:srgbClr val="FFFFFF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457200" y="1556640"/>
            <a:ext cx="3005640" cy="35748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CustomShape 2"/>
          <p:cNvSpPr/>
          <p:nvPr/>
        </p:nvSpPr>
        <p:spPr>
          <a:xfrm>
            <a:off x="644390" y="2657230"/>
            <a:ext cx="2527353" cy="175194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1" dirty="0" smtClean="0">
                <a:solidFill>
                  <a:srgbClr val="1E1C11"/>
                </a:solidFill>
                <a:latin typeface="Calibri"/>
              </a:rPr>
              <a:t>Ricardo </a:t>
            </a:r>
            <a:r>
              <a:rPr lang="pt-BR" sz="2400" b="1" dirty="0" err="1">
                <a:solidFill>
                  <a:srgbClr val="1E1C11"/>
                </a:solidFill>
                <a:latin typeface="Calibri"/>
              </a:rPr>
              <a:t>Soavinski</a:t>
            </a:r>
            <a:endParaRPr sz="2400" b="1" dirty="0"/>
          </a:p>
          <a:p>
            <a:pPr>
              <a:lnSpc>
                <a:spcPct val="100000"/>
              </a:lnSpc>
            </a:pPr>
            <a:r>
              <a:rPr lang="pt-BR" sz="1400" dirty="0">
                <a:solidFill>
                  <a:srgbClr val="1E1C11"/>
                </a:solidFill>
                <a:latin typeface="Calibri"/>
                <a:cs typeface="Calibri"/>
              </a:rPr>
              <a:t>Secretário de Estado </a:t>
            </a:r>
            <a:r>
              <a:rPr lang="pt-BR" sz="1400" dirty="0" smtClean="0">
                <a:solidFill>
                  <a:srgbClr val="1E1C11"/>
                </a:solidFill>
                <a:latin typeface="Calibri"/>
                <a:cs typeface="Calibri"/>
              </a:rPr>
              <a:t>do Meio</a:t>
            </a:r>
          </a:p>
          <a:p>
            <a:pPr>
              <a:lnSpc>
                <a:spcPct val="100000"/>
              </a:lnSpc>
            </a:pPr>
            <a:r>
              <a:rPr lang="pt-BR" sz="1400" dirty="0" smtClean="0">
                <a:solidFill>
                  <a:srgbClr val="1E1C11"/>
                </a:solidFill>
                <a:latin typeface="Calibri"/>
                <a:cs typeface="Calibri"/>
              </a:rPr>
              <a:t>Ambiente </a:t>
            </a:r>
            <a:r>
              <a:rPr lang="pt-BR" sz="1400" dirty="0">
                <a:solidFill>
                  <a:srgbClr val="1E1C11"/>
                </a:solidFill>
                <a:latin typeface="Calibri"/>
                <a:cs typeface="Calibri"/>
              </a:rPr>
              <a:t>e Recursos Hídricos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pt-BR" sz="1600" u="sng" dirty="0" smtClean="0">
              <a:solidFill>
                <a:srgbClr val="000019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pt-BR" sz="1600" u="sng" dirty="0" err="1" smtClean="0">
                <a:solidFill>
                  <a:srgbClr val="000019"/>
                </a:solidFill>
                <a:latin typeface="Calibri"/>
                <a:cs typeface="Calibri"/>
              </a:rPr>
              <a:t>ricardo.js</a:t>
            </a:r>
            <a:r>
              <a:rPr lang="pt-BR" sz="1600" u="sng" dirty="0" err="1">
                <a:solidFill>
                  <a:srgbClr val="000019"/>
                </a:solidFill>
                <a:latin typeface="Calibri"/>
                <a:cs typeface="Calibri"/>
              </a:rPr>
              <a:t>@sema.pr.gov.br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pt-BR" sz="1600" dirty="0">
                <a:solidFill>
                  <a:srgbClr val="1E1C11"/>
                </a:solidFill>
                <a:latin typeface="Calibri"/>
                <a:cs typeface="Calibri"/>
              </a:rPr>
              <a:t>(41) 3304-</a:t>
            </a:r>
            <a:r>
              <a:rPr lang="pt-BR" sz="1600" dirty="0" smtClean="0">
                <a:solidFill>
                  <a:srgbClr val="1E1C11"/>
                </a:solidFill>
                <a:latin typeface="Calibri"/>
                <a:cs typeface="Calibri"/>
              </a:rPr>
              <a:t>7855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34" name="CustomShape 3"/>
          <p:cNvSpPr/>
          <p:nvPr/>
        </p:nvSpPr>
        <p:spPr>
          <a:xfrm>
            <a:off x="457200" y="1434960"/>
            <a:ext cx="3005640" cy="4688640"/>
          </a:xfrm>
          <a:prstGeom prst="rect">
            <a:avLst/>
          </a:prstGeom>
          <a:noFill/>
          <a:ln>
            <a:noFill/>
          </a:ln>
        </p:spPr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156176" y="5661248"/>
            <a:ext cx="2246784" cy="7200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JM" dirty="0" smtClean="0">
                <a:solidFill>
                  <a:srgbClr val="FFFFFF"/>
                </a:solidFill>
                <a:latin typeface="Calibri"/>
                <a:ea typeface="Pacifico" pitchFamily="2" charset="0"/>
                <a:cs typeface="Calibri"/>
              </a:rPr>
              <a:t>OBRIGADO</a:t>
            </a:r>
            <a:endParaRPr lang="en-JM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76872"/>
            <a:ext cx="6570651" cy="4581128"/>
          </a:xfrm>
          <a:prstGeom prst="rect">
            <a:avLst/>
          </a:prstGeom>
          <a:solidFill>
            <a:srgbClr val="0A381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CustomShape 1"/>
          <p:cNvSpPr/>
          <p:nvPr/>
        </p:nvSpPr>
        <p:spPr>
          <a:xfrm>
            <a:off x="457200" y="2746996"/>
            <a:ext cx="3677358" cy="61648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pt-BR" sz="2400" b="1" dirty="0">
                <a:solidFill>
                  <a:schemeClr val="bg1"/>
                </a:solidFill>
                <a:latin typeface="Calibri"/>
              </a:rPr>
              <a:t>A Secretaria </a:t>
            </a:r>
            <a:r>
              <a:rPr lang="pt-BR" sz="2400" b="1" dirty="0" smtClean="0">
                <a:solidFill>
                  <a:schemeClr val="bg1"/>
                </a:solidFill>
                <a:latin typeface="Calibri"/>
              </a:rPr>
              <a:t>possui</a:t>
            </a:r>
          </a:p>
          <a:p>
            <a:pPr>
              <a:lnSpc>
                <a:spcPct val="100000"/>
              </a:lnSpc>
            </a:pPr>
            <a:r>
              <a:rPr lang="pt-BR" sz="2400" b="1" dirty="0" smtClean="0">
                <a:solidFill>
                  <a:schemeClr val="bg1"/>
                </a:solidFill>
                <a:latin typeface="Calibri"/>
              </a:rPr>
              <a:t>cinco </a:t>
            </a:r>
            <a:r>
              <a:rPr lang="pt-BR" sz="2400" b="1" dirty="0">
                <a:solidFill>
                  <a:schemeClr val="bg1"/>
                </a:solidFill>
                <a:latin typeface="Calibri"/>
              </a:rPr>
              <a:t>Coordenadorias: 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236322" y="3775394"/>
            <a:ext cx="6176039" cy="263044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pt-BR" dirty="0" smtClean="0">
                <a:solidFill>
                  <a:schemeClr val="bg1"/>
                </a:solidFill>
                <a:latin typeface="Calibri"/>
                <a:cs typeface="Calibri"/>
              </a:rPr>
              <a:t>Coordenadoria </a:t>
            </a:r>
            <a:r>
              <a:rPr lang="pt-BR" dirty="0">
                <a:solidFill>
                  <a:schemeClr val="bg1"/>
                </a:solidFill>
                <a:latin typeface="Calibri"/>
                <a:cs typeface="Calibri"/>
              </a:rPr>
              <a:t>de Recursos Hídricos e Atmosféricos – </a:t>
            </a:r>
            <a:r>
              <a:rPr lang="pt-BR" dirty="0" smtClean="0">
                <a:solidFill>
                  <a:schemeClr val="bg1"/>
                </a:solidFill>
                <a:latin typeface="Calibri"/>
                <a:cs typeface="Calibri"/>
              </a:rPr>
              <a:t>CRHA</a:t>
            </a: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endParaRPr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pt-BR" dirty="0">
                <a:solidFill>
                  <a:schemeClr val="bg1"/>
                </a:solidFill>
                <a:latin typeface="Calibri"/>
                <a:cs typeface="Calibri"/>
              </a:rPr>
              <a:t>Coordenadoria de Biodiversidade e Florestas – </a:t>
            </a:r>
            <a:r>
              <a:rPr lang="pt-BR" dirty="0" smtClean="0">
                <a:solidFill>
                  <a:schemeClr val="bg1"/>
                </a:solidFill>
                <a:latin typeface="Calibri"/>
                <a:cs typeface="Calibri"/>
              </a:rPr>
              <a:t>CBIO</a:t>
            </a: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endParaRPr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pt-BR" dirty="0">
                <a:solidFill>
                  <a:schemeClr val="bg1"/>
                </a:solidFill>
                <a:latin typeface="Calibri"/>
                <a:cs typeface="Calibri"/>
              </a:rPr>
              <a:t>Coordenadoria de Resíduos Sólidos – </a:t>
            </a:r>
            <a:r>
              <a:rPr lang="pt-BR" dirty="0" smtClean="0">
                <a:solidFill>
                  <a:schemeClr val="bg1"/>
                </a:solidFill>
                <a:latin typeface="Calibri"/>
                <a:cs typeface="Calibri"/>
              </a:rPr>
              <a:t>CRES</a:t>
            </a: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endParaRPr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pt-BR" dirty="0">
                <a:solidFill>
                  <a:schemeClr val="bg1"/>
                </a:solidFill>
                <a:latin typeface="Calibri"/>
                <a:cs typeface="Calibri"/>
              </a:rPr>
              <a:t>Coordenadoria de Mudanças Climáticas – </a:t>
            </a:r>
            <a:r>
              <a:rPr lang="pt-BR" dirty="0" smtClean="0">
                <a:solidFill>
                  <a:schemeClr val="bg1"/>
                </a:solidFill>
                <a:latin typeface="Calibri"/>
                <a:cs typeface="Calibri"/>
              </a:rPr>
              <a:t>CMC</a:t>
            </a: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endParaRPr lang="pt-BR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pt-BR" dirty="0" smtClean="0">
                <a:solidFill>
                  <a:schemeClr val="bg1"/>
                </a:solidFill>
                <a:latin typeface="Calibri"/>
                <a:cs typeface="Calibri"/>
              </a:rPr>
              <a:t>Coordenadoria de Educação Ambiental – CEA</a:t>
            </a: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endParaRPr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85192" y="345157"/>
            <a:ext cx="8795320" cy="563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CORDENADORIAS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8" name="Picture 7" descr="litoral000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0651" y="2276872"/>
            <a:ext cx="2573349" cy="4581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85192" y="345157"/>
            <a:ext cx="8795320" cy="563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INSTITUIÇÕES VINCULADAS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" name="Picture 1" descr="Ilha do Mel 028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76872"/>
            <a:ext cx="2573350" cy="45811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73349" y="2276872"/>
            <a:ext cx="6570651" cy="4581128"/>
          </a:xfrm>
          <a:prstGeom prst="rect">
            <a:avLst/>
          </a:prstGeom>
          <a:solidFill>
            <a:srgbClr val="0A381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CustomShape 1"/>
          <p:cNvSpPr/>
          <p:nvPr/>
        </p:nvSpPr>
        <p:spPr>
          <a:xfrm>
            <a:off x="3430254" y="2746996"/>
            <a:ext cx="3677358" cy="61648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pt-BR" sz="2400" b="1" dirty="0">
                <a:solidFill>
                  <a:schemeClr val="bg1"/>
                </a:solidFill>
                <a:latin typeface="Calibri"/>
              </a:rPr>
              <a:t>A Secretaria </a:t>
            </a:r>
            <a:r>
              <a:rPr lang="pt-BR" sz="2400" b="1" dirty="0" smtClean="0">
                <a:solidFill>
                  <a:schemeClr val="bg1"/>
                </a:solidFill>
                <a:latin typeface="Calibri"/>
              </a:rPr>
              <a:t>e suas quatro Instituições vinculadas: 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3209377" y="3775394"/>
            <a:ext cx="5584078" cy="263044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cs typeface="Calibri"/>
              </a:rPr>
              <a:t>Instituto de Ambiental do Paraná – </a:t>
            </a:r>
            <a:r>
              <a:rPr lang="pt-BR" dirty="0" smtClean="0">
                <a:solidFill>
                  <a:srgbClr val="FFFFFF"/>
                </a:solidFill>
                <a:cs typeface="Calibri"/>
              </a:rPr>
              <a:t>IAP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endParaRPr lang="pt-BR" dirty="0">
              <a:solidFill>
                <a:srgbClr val="FFFFFF"/>
              </a:solidFill>
              <a:cs typeface="Calibri"/>
            </a:endParaRP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cs typeface="Calibri"/>
              </a:rPr>
              <a:t>Instituto de Terras, Cartografia e Geociências –</a:t>
            </a:r>
            <a:r>
              <a:rPr lang="pt-BR" dirty="0" smtClean="0">
                <a:solidFill>
                  <a:srgbClr val="FFFFFF"/>
                </a:solidFill>
                <a:cs typeface="Calibri"/>
              </a:rPr>
              <a:t> ITCG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endParaRPr lang="pt-BR" dirty="0">
              <a:solidFill>
                <a:srgbClr val="FFFFFF"/>
              </a:solidFill>
              <a:cs typeface="Calibri"/>
            </a:endParaRP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cs typeface="Calibri"/>
              </a:rPr>
              <a:t> Instituto das Águas do </a:t>
            </a:r>
            <a:r>
              <a:rPr lang="pt-BR" dirty="0" smtClean="0">
                <a:solidFill>
                  <a:srgbClr val="FFFFFF"/>
                </a:solidFill>
                <a:cs typeface="Calibri"/>
              </a:rPr>
              <a:t>Paraná – AGUASPARANÁ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endParaRPr lang="pt-BR" dirty="0">
              <a:solidFill>
                <a:srgbClr val="FFFFFF"/>
              </a:solidFill>
              <a:cs typeface="Calibri"/>
            </a:endParaRP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cs typeface="Calibri"/>
              </a:rPr>
              <a:t>Serviço Geológico do Paraná – </a:t>
            </a:r>
            <a:r>
              <a:rPr lang="pt-BR" dirty="0" smtClean="0">
                <a:solidFill>
                  <a:srgbClr val="FFFFFF"/>
                </a:solidFill>
                <a:cs typeface="Calibri"/>
              </a:rPr>
              <a:t>MINEROPAR</a:t>
            </a:r>
            <a:endParaRPr lang="pt-BR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6731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>
            <a:noFill/>
          </a:ln>
        </p:spPr>
      </p:sp>
      <p:pic>
        <p:nvPicPr>
          <p:cNvPr id="3" name="Picture 2" descr="Ilha do Mel 014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8665" y="2276872"/>
            <a:ext cx="4315335" cy="45811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2276872"/>
            <a:ext cx="4828664" cy="4581128"/>
          </a:xfrm>
          <a:prstGeom prst="rect">
            <a:avLst/>
          </a:prstGeom>
          <a:solidFill>
            <a:srgbClr val="0A381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CustomShape 3"/>
          <p:cNvSpPr/>
          <p:nvPr/>
        </p:nvSpPr>
        <p:spPr>
          <a:xfrm>
            <a:off x="457199" y="2638439"/>
            <a:ext cx="3997549" cy="383435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dirty="0" smtClean="0">
                <a:solidFill>
                  <a:srgbClr val="FFFFFF"/>
                </a:solidFill>
              </a:rPr>
              <a:t>Responsável por cumprir a legislação ambiental com o controle, licenciamento e fiscalização, exercendo o poder de polícia administrativa na área ambiental. O IAP também desenvolve ações de proteção, preservação, conservação e recuperação do patrimônio ambiental no território estadual. </a:t>
            </a:r>
          </a:p>
          <a:p>
            <a:r>
              <a:rPr lang="pt-BR" dirty="0" smtClean="0">
                <a:solidFill>
                  <a:srgbClr val="FFFFFF"/>
                </a:solidFill>
              </a:rPr>
              <a:t>Estão sob sua responsabilidade direta as 68 Unidades de Conservação estaduais.</a:t>
            </a: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385192" y="1360603"/>
            <a:ext cx="8795320" cy="563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JM" sz="2000" b="1" dirty="0" smtClean="0">
                <a:solidFill>
                  <a:srgbClr val="ABCB2A"/>
                </a:solidFill>
                <a:latin typeface="Calibri"/>
                <a:cs typeface="Calibri"/>
              </a:rPr>
              <a:t>INSTITUTO AMBIENTAL DO PARANÁ - IAP</a:t>
            </a:r>
            <a:endParaRPr lang="en-JM" sz="2000" b="1" dirty="0">
              <a:solidFill>
                <a:srgbClr val="ABCB2A"/>
              </a:solidFill>
              <a:latin typeface="Calibri"/>
              <a:cs typeface="Calibri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385192" y="345157"/>
            <a:ext cx="8795320" cy="563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INSTITUIÇÕES VINCULADAS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>
            <a:noFill/>
          </a:ln>
        </p:spPr>
      </p:sp>
      <p:sp>
        <p:nvSpPr>
          <p:cNvPr id="5" name="Title 2"/>
          <p:cNvSpPr txBox="1">
            <a:spLocks/>
          </p:cNvSpPr>
          <p:nvPr/>
        </p:nvSpPr>
        <p:spPr>
          <a:xfrm>
            <a:off x="385192" y="1360603"/>
            <a:ext cx="8795320" cy="563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JM" sz="2000" b="1" dirty="0" smtClean="0">
                <a:solidFill>
                  <a:srgbClr val="ABCB2A"/>
                </a:solidFill>
                <a:latin typeface="Calibri"/>
                <a:cs typeface="Calibri"/>
              </a:rPr>
              <a:t>INSTITUTO DE TERRAS, CARTOGRAFIA E GEOCIÊNCIAS - ITCG</a:t>
            </a:r>
            <a:endParaRPr lang="en-JM" sz="2000" b="1" dirty="0">
              <a:solidFill>
                <a:srgbClr val="ABCB2A"/>
              </a:solidFill>
              <a:latin typeface="Calibri"/>
              <a:cs typeface="Calibri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85192" y="345157"/>
            <a:ext cx="8795320" cy="563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INSTITUIÇÕES VINCULADAS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" name="Picture 1" descr="1401433_62800728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76871"/>
            <a:ext cx="4315336" cy="45876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15336" y="2276872"/>
            <a:ext cx="4828664" cy="4581128"/>
          </a:xfrm>
          <a:prstGeom prst="rect">
            <a:avLst/>
          </a:prstGeom>
          <a:solidFill>
            <a:srgbClr val="0A381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CustomShape 3"/>
          <p:cNvSpPr/>
          <p:nvPr/>
        </p:nvSpPr>
        <p:spPr>
          <a:xfrm>
            <a:off x="4772534" y="2638439"/>
            <a:ext cx="3756601" cy="383435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dirty="0" smtClean="0">
                <a:solidFill>
                  <a:schemeClr val="bg1"/>
                </a:solidFill>
              </a:rPr>
              <a:t>Responsável por executar </a:t>
            </a:r>
            <a:r>
              <a:rPr lang="pt-BR" dirty="0">
                <a:solidFill>
                  <a:schemeClr val="bg1"/>
                </a:solidFill>
              </a:rPr>
              <a:t>a política fundiária no Paraná, tendo por </a:t>
            </a:r>
            <a:r>
              <a:rPr lang="pt-BR" dirty="0">
                <a:solidFill>
                  <a:srgbClr val="FFFFFF"/>
                </a:solidFill>
              </a:rPr>
              <a:t>finalidade a colonização e o desenvolvimento rural do Estado, a execução de serviços cartográficos, a elaboração do cadastro territorial rural e de sua estatística imobiliária, bem como a pesquisa nas áreas fundiária, agrária e de geociências. </a:t>
            </a:r>
          </a:p>
        </p:txBody>
      </p:sp>
    </p:spTree>
    <p:extLst>
      <p:ext uri="{BB962C8B-B14F-4D97-AF65-F5344CB8AC3E}">
        <p14:creationId xmlns:p14="http://schemas.microsoft.com/office/powerpoint/2010/main" val="3549511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a 016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2152" y="2276872"/>
            <a:ext cx="5101848" cy="45811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2276872"/>
            <a:ext cx="4042151" cy="4581128"/>
          </a:xfrm>
          <a:prstGeom prst="rect">
            <a:avLst/>
          </a:prstGeom>
          <a:solidFill>
            <a:srgbClr val="0A381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>
            <a:noFill/>
          </a:ln>
        </p:spPr>
      </p:sp>
      <p:sp>
        <p:nvSpPr>
          <p:cNvPr id="11" name="Title 2"/>
          <p:cNvSpPr txBox="1">
            <a:spLocks/>
          </p:cNvSpPr>
          <p:nvPr/>
        </p:nvSpPr>
        <p:spPr>
          <a:xfrm>
            <a:off x="385192" y="1360603"/>
            <a:ext cx="8795320" cy="563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JM" sz="2000" b="1" dirty="0" smtClean="0">
                <a:solidFill>
                  <a:srgbClr val="ABCB2A"/>
                </a:solidFill>
                <a:latin typeface="Calibri"/>
                <a:cs typeface="Calibri"/>
              </a:rPr>
              <a:t>INSTITUTO DAS ÁGUAS DO PARANÁ</a:t>
            </a:r>
            <a:endParaRPr lang="en-JM" sz="2000" b="1" dirty="0">
              <a:solidFill>
                <a:srgbClr val="ABCB2A"/>
              </a:solidFill>
              <a:latin typeface="Calibri"/>
              <a:cs typeface="Calibri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385192" y="345157"/>
            <a:ext cx="8795320" cy="563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INSTITUIÇÕES VINCULADAS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22" name="CustomShape 3"/>
          <p:cNvSpPr/>
          <p:nvPr/>
        </p:nvSpPr>
        <p:spPr>
          <a:xfrm>
            <a:off x="457199" y="2638439"/>
            <a:ext cx="3471334" cy="383435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dirty="0">
                <a:solidFill>
                  <a:srgbClr val="FFFFFF"/>
                </a:solidFill>
              </a:rPr>
              <a:t>Responsável pela regulação </a:t>
            </a:r>
            <a:r>
              <a:rPr lang="pt-BR" dirty="0" smtClean="0">
                <a:solidFill>
                  <a:srgbClr val="FFFFFF"/>
                </a:solidFill>
              </a:rPr>
              <a:t>do uso da água,  implementação dos instrumentos de gestão dos recursos hídricos (outorga,  planos de bacias, cobrança pelo uso da água, enquadramento, sistema de informações), implementação dos sistemas de gerenciamento  (comitês e agencias de bacias); e execução </a:t>
            </a:r>
            <a:r>
              <a:rPr lang="pt-BR" dirty="0">
                <a:solidFill>
                  <a:srgbClr val="FFFFFF"/>
                </a:solidFill>
              </a:rPr>
              <a:t>de ações, projetos técnicos de </a:t>
            </a:r>
            <a:r>
              <a:rPr lang="pt-BR" dirty="0" smtClean="0">
                <a:solidFill>
                  <a:srgbClr val="FFFFFF"/>
                </a:solidFill>
              </a:rPr>
              <a:t>conservação dos aspectos </a:t>
            </a:r>
            <a:r>
              <a:rPr lang="pt-BR" dirty="0">
                <a:solidFill>
                  <a:srgbClr val="FFFFFF"/>
                </a:solidFill>
              </a:rPr>
              <a:t>quantitativos e qualitativos das águas.</a:t>
            </a:r>
          </a:p>
        </p:txBody>
      </p:sp>
    </p:spTree>
    <p:extLst>
      <p:ext uri="{BB962C8B-B14F-4D97-AF65-F5344CB8AC3E}">
        <p14:creationId xmlns:p14="http://schemas.microsoft.com/office/powerpoint/2010/main" val="209981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UARTEL+ü5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76873"/>
            <a:ext cx="5030932" cy="4581128"/>
          </a:xfrm>
          <a:prstGeom prst="rect">
            <a:avLst/>
          </a:prstGeom>
        </p:spPr>
      </p:pic>
      <p:sp>
        <p:nvSpPr>
          <p:cNvPr id="120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>
            <a:noFill/>
          </a:ln>
        </p:spPr>
      </p:sp>
      <p:sp>
        <p:nvSpPr>
          <p:cNvPr id="5" name="Title 2"/>
          <p:cNvSpPr txBox="1">
            <a:spLocks/>
          </p:cNvSpPr>
          <p:nvPr/>
        </p:nvSpPr>
        <p:spPr>
          <a:xfrm>
            <a:off x="385192" y="1360603"/>
            <a:ext cx="8795320" cy="563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JM" sz="2000" b="1" dirty="0" smtClean="0">
                <a:solidFill>
                  <a:srgbClr val="ABCB2A"/>
                </a:solidFill>
                <a:latin typeface="Calibri"/>
                <a:cs typeface="Calibri"/>
              </a:rPr>
              <a:t>SERVIÇO GEOLÓGICO DO PARANÁ - MINEROPAR</a:t>
            </a:r>
            <a:endParaRPr lang="en-JM" sz="2000" b="1" dirty="0">
              <a:solidFill>
                <a:srgbClr val="ABCB2A"/>
              </a:solidFill>
              <a:latin typeface="Calibri"/>
              <a:cs typeface="Calibri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85192" y="345157"/>
            <a:ext cx="8795320" cy="563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INSTITUIÇÕES VINCULADAS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30932" y="2276872"/>
            <a:ext cx="4113068" cy="4581128"/>
          </a:xfrm>
          <a:prstGeom prst="rect">
            <a:avLst/>
          </a:prstGeom>
          <a:solidFill>
            <a:srgbClr val="0A381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CustomShape 3"/>
          <p:cNvSpPr/>
          <p:nvPr/>
        </p:nvSpPr>
        <p:spPr>
          <a:xfrm>
            <a:off x="5488130" y="2638439"/>
            <a:ext cx="3137707" cy="234509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dirty="0" smtClean="0">
                <a:solidFill>
                  <a:srgbClr val="FFFFFF"/>
                </a:solidFill>
              </a:rPr>
              <a:t>Responsável por executar </a:t>
            </a:r>
            <a:r>
              <a:rPr lang="pt-BR" dirty="0">
                <a:solidFill>
                  <a:srgbClr val="FFFFFF"/>
                </a:solidFill>
              </a:rPr>
              <a:t>as atividades de geologia de competência do Estado gerando dados e informações geológicas, básicas e temáticas, aplicáveis ao planejamento e gestão do uso e ocupação do meio físico e fomento à indústria mineral.</a:t>
            </a:r>
          </a:p>
        </p:txBody>
      </p:sp>
    </p:spTree>
    <p:extLst>
      <p:ext uri="{BB962C8B-B14F-4D97-AF65-F5344CB8AC3E}">
        <p14:creationId xmlns:p14="http://schemas.microsoft.com/office/powerpoint/2010/main" val="3117314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1378" y="4077072"/>
            <a:ext cx="2627843" cy="1944216"/>
          </a:xfrm>
          <a:prstGeom prst="rect">
            <a:avLst/>
          </a:prstGeom>
          <a:solidFill>
            <a:srgbClr val="73B53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15213" y="4079513"/>
            <a:ext cx="2627843" cy="1944216"/>
          </a:xfrm>
          <a:prstGeom prst="rect">
            <a:avLst/>
          </a:prstGeom>
          <a:solidFill>
            <a:srgbClr val="E5E31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7544" y="4077072"/>
            <a:ext cx="2627843" cy="1946657"/>
          </a:xfrm>
          <a:prstGeom prst="rect">
            <a:avLst/>
          </a:prstGeom>
          <a:solidFill>
            <a:srgbClr val="ABCB2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Placeholder 21" descr="Curitiba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1378" y="2276872"/>
            <a:ext cx="2623233" cy="1812032"/>
          </a:xfrm>
          <a:prstGeom prst="rect">
            <a:avLst/>
          </a:prstGeom>
        </p:spPr>
      </p:pic>
      <p:sp>
        <p:nvSpPr>
          <p:cNvPr id="14" name="Title 2"/>
          <p:cNvSpPr txBox="1">
            <a:spLocks/>
          </p:cNvSpPr>
          <p:nvPr/>
        </p:nvSpPr>
        <p:spPr>
          <a:xfrm>
            <a:off x="385192" y="345157"/>
            <a:ext cx="8795320" cy="563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PRINCIPAIS PROJETOS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3938" y="4173024"/>
            <a:ext cx="2478012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b="1" dirty="0" smtClean="0">
                <a:solidFill>
                  <a:srgbClr val="000000"/>
                </a:solidFill>
                <a:cs typeface="Calibri"/>
              </a:rPr>
              <a:t>Revitalização</a:t>
            </a:r>
            <a:br>
              <a:rPr lang="pt-BR" b="1" dirty="0" smtClean="0">
                <a:solidFill>
                  <a:srgbClr val="000000"/>
                </a:solidFill>
                <a:cs typeface="Calibri"/>
              </a:rPr>
            </a:br>
            <a:r>
              <a:rPr lang="pt-BR" b="1" dirty="0" smtClean="0">
                <a:solidFill>
                  <a:srgbClr val="000000"/>
                </a:solidFill>
                <a:cs typeface="Calibri"/>
              </a:rPr>
              <a:t>do </a:t>
            </a:r>
            <a:r>
              <a:rPr lang="pt-BR" b="1" dirty="0">
                <a:solidFill>
                  <a:srgbClr val="000000"/>
                </a:solidFill>
                <a:cs typeface="Calibri"/>
              </a:rPr>
              <a:t>Rio Iguaçu</a:t>
            </a:r>
            <a:endParaRPr lang="en-JM" b="1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9292" y="4852021"/>
            <a:ext cx="2343389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1600" dirty="0" smtClean="0">
                <a:solidFill>
                  <a:srgbClr val="000000"/>
                </a:solidFill>
                <a:cs typeface="Calibri"/>
              </a:rPr>
              <a:t>Despoluir e conservar as sub-bacias </a:t>
            </a:r>
            <a:r>
              <a:rPr lang="pt-BR" sz="1600" dirty="0" smtClean="0">
                <a:solidFill>
                  <a:srgbClr val="000000"/>
                </a:solidFill>
                <a:cs typeface="Calibri"/>
              </a:rPr>
              <a:t>hidrográficas </a:t>
            </a:r>
            <a:r>
              <a:rPr lang="pt-BR" sz="1600" dirty="0" smtClean="0">
                <a:solidFill>
                  <a:srgbClr val="000000"/>
                </a:solidFill>
                <a:cs typeface="Calibri"/>
              </a:rPr>
              <a:t>do Rio Iguaçu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41379" y="4173024"/>
            <a:ext cx="2627842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b="1" dirty="0">
                <a:solidFill>
                  <a:srgbClr val="000000"/>
                </a:solidFill>
                <a:cs typeface="Calibri"/>
              </a:rPr>
              <a:t>Modernização do Licenciamento Ambiental</a:t>
            </a:r>
            <a:endParaRPr lang="en-JM" b="1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19533" y="4852021"/>
            <a:ext cx="2476878" cy="98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1600" dirty="0">
                <a:solidFill>
                  <a:srgbClr val="000000"/>
                </a:solidFill>
                <a:cs typeface="Calibri"/>
              </a:rPr>
              <a:t>Descentralizar as ações de licenciamento e implantar o Sistema de Gestão Ambiental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6086348" y="4173024"/>
            <a:ext cx="2478012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b="1" dirty="0" smtClean="0">
                <a:solidFill>
                  <a:srgbClr val="000000"/>
                </a:solidFill>
                <a:cs typeface="Calibri"/>
              </a:rPr>
              <a:t>Restauração</a:t>
            </a:r>
          </a:p>
          <a:p>
            <a:pPr algn="ctr">
              <a:lnSpc>
                <a:spcPct val="80000"/>
              </a:lnSpc>
            </a:pPr>
            <a:r>
              <a:rPr lang="pt-BR" b="1" dirty="0" smtClean="0">
                <a:solidFill>
                  <a:srgbClr val="000000"/>
                </a:solidFill>
                <a:cs typeface="Calibri"/>
              </a:rPr>
              <a:t>Florestal</a:t>
            </a:r>
            <a:endParaRPr lang="en-JM" b="1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39331" y="4852021"/>
            <a:ext cx="2372046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1600" dirty="0" smtClean="0">
                <a:solidFill>
                  <a:srgbClr val="000000"/>
                </a:solidFill>
                <a:cs typeface="Calibri"/>
              </a:rPr>
              <a:t>Promover a restauração da cobertura florestal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22" name="Picture 21" descr="C6FE4106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6015214" y="2276871"/>
            <a:ext cx="2626062" cy="1805135"/>
          </a:xfrm>
          <a:prstGeom prst="rect">
            <a:avLst/>
          </a:prstGeom>
        </p:spPr>
      </p:pic>
      <p:pic>
        <p:nvPicPr>
          <p:cNvPr id="23" name="Picture 22" descr="rio paraná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2276872"/>
            <a:ext cx="262663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93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1378" y="4077072"/>
            <a:ext cx="2627843" cy="1944216"/>
          </a:xfrm>
          <a:prstGeom prst="rect">
            <a:avLst/>
          </a:prstGeom>
          <a:solidFill>
            <a:srgbClr val="73B53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15213" y="2276872"/>
            <a:ext cx="2627843" cy="3746857"/>
          </a:xfrm>
          <a:prstGeom prst="rect">
            <a:avLst/>
          </a:prstGeom>
          <a:solidFill>
            <a:srgbClr val="E5E31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7544" y="4079513"/>
            <a:ext cx="2627843" cy="1944216"/>
          </a:xfrm>
          <a:prstGeom prst="rect">
            <a:avLst/>
          </a:prstGeom>
          <a:solidFill>
            <a:srgbClr val="ABCB2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Placeholder 21" descr="Curitiba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1378" y="2276872"/>
            <a:ext cx="2623233" cy="1812032"/>
          </a:xfrm>
          <a:prstGeom prst="rect">
            <a:avLst/>
          </a:prstGeom>
        </p:spPr>
      </p:pic>
      <p:sp>
        <p:nvSpPr>
          <p:cNvPr id="14" name="Title 2"/>
          <p:cNvSpPr txBox="1">
            <a:spLocks/>
          </p:cNvSpPr>
          <p:nvPr/>
        </p:nvSpPr>
        <p:spPr>
          <a:xfrm>
            <a:off x="385192" y="345157"/>
            <a:ext cx="8795320" cy="563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PRINCIPAIS PROJETOS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6" y="4173024"/>
            <a:ext cx="3241378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JM" b="1" dirty="0">
                <a:cs typeface="Calibri"/>
              </a:rPr>
              <a:t>Parques do Paraná</a:t>
            </a:r>
          </a:p>
          <a:p>
            <a:pPr algn="ctr">
              <a:lnSpc>
                <a:spcPct val="80000"/>
              </a:lnSpc>
            </a:pPr>
            <a:r>
              <a:rPr lang="en-JM" b="1" dirty="0" smtClean="0">
                <a:cs typeface="Calibri"/>
              </a:rPr>
              <a:t>Conhecer </a:t>
            </a:r>
            <a:r>
              <a:rPr lang="en-JM" b="1" dirty="0">
                <a:cs typeface="Calibri"/>
              </a:rPr>
              <a:t>para conservar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5983" y="4741950"/>
            <a:ext cx="2452753" cy="98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1600" dirty="0"/>
              <a:t>Adotar modelos de gestão no conjunto de parques com infraestrutura de recepção e ecoturismo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3241379" y="4173024"/>
            <a:ext cx="2627842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JM" b="1" dirty="0">
                <a:solidFill>
                  <a:srgbClr val="000000"/>
                </a:solidFill>
                <a:cs typeface="Calibri"/>
              </a:rPr>
              <a:t>Pagamento por</a:t>
            </a:r>
            <a:br>
              <a:rPr lang="en-JM" b="1" dirty="0">
                <a:solidFill>
                  <a:srgbClr val="000000"/>
                </a:solidFill>
                <a:cs typeface="Calibri"/>
              </a:rPr>
            </a:br>
            <a:r>
              <a:rPr lang="en-JM" b="1" dirty="0">
                <a:solidFill>
                  <a:srgbClr val="000000"/>
                </a:solidFill>
                <a:cs typeface="Calibri"/>
              </a:rPr>
              <a:t>serviços ambientais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41379" y="4741950"/>
            <a:ext cx="2555032" cy="1204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1600" dirty="0">
                <a:solidFill>
                  <a:srgbClr val="000000"/>
                </a:solidFill>
              </a:rPr>
              <a:t>Remunerar os proprietários rurais para a prática </a:t>
            </a:r>
            <a:r>
              <a:rPr lang="pt-BR" sz="1600" dirty="0" smtClean="0">
                <a:solidFill>
                  <a:srgbClr val="000000"/>
                </a:solidFill>
              </a:rPr>
              <a:t>da Conservação </a:t>
            </a:r>
            <a:r>
              <a:rPr lang="pt-BR" sz="1600" dirty="0">
                <a:solidFill>
                  <a:srgbClr val="000000"/>
                </a:solidFill>
              </a:rPr>
              <a:t>da Água e para Reserva do Patrimônio Público </a:t>
            </a:r>
            <a:r>
              <a:rPr lang="pt-BR" sz="1600" dirty="0" smtClean="0">
                <a:solidFill>
                  <a:srgbClr val="000000"/>
                </a:solidFill>
              </a:rPr>
              <a:t>Natural – </a:t>
            </a:r>
            <a:r>
              <a:rPr lang="pt-BR" sz="1600" dirty="0">
                <a:solidFill>
                  <a:srgbClr val="000000"/>
                </a:solidFill>
              </a:rPr>
              <a:t>RPPN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86348" y="4256986"/>
            <a:ext cx="247801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b="1" dirty="0" smtClean="0">
                <a:solidFill>
                  <a:srgbClr val="000000"/>
                </a:solidFill>
                <a:cs typeface="Calibri"/>
              </a:rPr>
              <a:t>Selo CLIMA PARAN</a:t>
            </a:r>
            <a:r>
              <a:rPr lang="pt-BR" b="1" dirty="0" smtClean="0">
                <a:solidFill>
                  <a:srgbClr val="000000"/>
                </a:solidFill>
                <a:cs typeface="Calibri"/>
              </a:rPr>
              <a:t>Á</a:t>
            </a:r>
            <a:endParaRPr lang="en-JM" b="1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23680" y="4741950"/>
            <a:ext cx="2616884" cy="98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err="1"/>
              <a:t>Calcular</a:t>
            </a:r>
            <a:r>
              <a:rPr lang="en-US" sz="1600" dirty="0"/>
              <a:t> a “</a:t>
            </a:r>
            <a:r>
              <a:rPr lang="en-US" sz="1600" dirty="0" err="1"/>
              <a:t>pegada</a:t>
            </a:r>
            <a:r>
              <a:rPr lang="en-US" sz="1600" dirty="0"/>
              <a:t> de </a:t>
            </a:r>
            <a:r>
              <a:rPr lang="en-US" sz="1600" dirty="0" err="1"/>
              <a:t>carbono</a:t>
            </a:r>
            <a:r>
              <a:rPr lang="en-US" sz="1600" dirty="0"/>
              <a:t>”, </a:t>
            </a:r>
            <a:r>
              <a:rPr lang="en-US" sz="1600" dirty="0" err="1"/>
              <a:t>reduzir</a:t>
            </a:r>
            <a:r>
              <a:rPr lang="en-US" sz="1600" dirty="0"/>
              <a:t> as </a:t>
            </a:r>
            <a:r>
              <a:rPr lang="en-US" sz="1600" dirty="0" err="1"/>
              <a:t>emissões</a:t>
            </a:r>
            <a:r>
              <a:rPr lang="en-US" sz="1600" dirty="0"/>
              <a:t>, </a:t>
            </a:r>
            <a:r>
              <a:rPr lang="en-US" sz="1600" dirty="0" err="1"/>
              <a:t>ganhar</a:t>
            </a:r>
            <a:r>
              <a:rPr lang="en-US" sz="1600" dirty="0"/>
              <a:t> </a:t>
            </a:r>
            <a:r>
              <a:rPr lang="en-US" sz="1600" dirty="0" err="1"/>
              <a:t>competitividade</a:t>
            </a:r>
            <a:r>
              <a:rPr lang="en-US" sz="1600" dirty="0"/>
              <a:t> </a:t>
            </a:r>
            <a:r>
              <a:rPr lang="en-US" sz="1600" dirty="0" err="1"/>
              <a:t>econômica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9" name="Picture 18" descr="GUARTEL+ü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3" y="2276872"/>
            <a:ext cx="2626631" cy="1800200"/>
          </a:xfrm>
          <a:prstGeom prst="rect">
            <a:avLst/>
          </a:prstGeom>
        </p:spPr>
      </p:pic>
      <p:pic>
        <p:nvPicPr>
          <p:cNvPr id="24" name="Picture 23" descr="pp_selos clima pr OUR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066" y="2170806"/>
            <a:ext cx="2224296" cy="2086180"/>
          </a:xfrm>
          <a:prstGeom prst="rect">
            <a:avLst/>
          </a:prstGeom>
        </p:spPr>
      </p:pic>
      <p:pic>
        <p:nvPicPr>
          <p:cNvPr id="25" name="Picture 24" descr="MATACILIAR20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1378" y="2276872"/>
            <a:ext cx="2627843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29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445</Words>
  <Application>Microsoft Macintosh PowerPoint</Application>
  <PresentationFormat>On-screen Show (4:3)</PresentationFormat>
  <Paragraphs>59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Mayra Pedroso</cp:lastModifiedBy>
  <cp:revision>51</cp:revision>
  <dcterms:modified xsi:type="dcterms:W3CDTF">2016-05-18T17:56:58Z</dcterms:modified>
</cp:coreProperties>
</file>