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AF2"/>
    <a:srgbClr val="DBE6E5"/>
    <a:srgbClr val="BBE2ED"/>
    <a:srgbClr val="0C2361"/>
    <a:srgbClr val="22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20" y="-1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Número de Clientes</c:v>
                </c:pt>
              </c:strCache>
            </c:strRef>
          </c:tx>
          <c:spPr>
            <a:solidFill>
              <a:srgbClr val="22ABE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Plan1!$A$2:$A$17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 (até Jun)</c:v>
                </c:pt>
              </c:strCache>
            </c:strRef>
          </c:cat>
          <c:val>
            <c:numRef>
              <c:f>Plan1!$B$2:$B$17</c:f>
              <c:numCache>
                <c:formatCode>General</c:formatCode>
                <c:ptCount val="16"/>
                <c:pt idx="0">
                  <c:v>56.0</c:v>
                </c:pt>
                <c:pt idx="1">
                  <c:v>213.0</c:v>
                </c:pt>
                <c:pt idx="2">
                  <c:v>233.0</c:v>
                </c:pt>
                <c:pt idx="3">
                  <c:v>751.0</c:v>
                </c:pt>
                <c:pt idx="4">
                  <c:v>1420.0</c:v>
                </c:pt>
                <c:pt idx="5">
                  <c:v>1907.0</c:v>
                </c:pt>
                <c:pt idx="6">
                  <c:v>2676.0</c:v>
                </c:pt>
                <c:pt idx="7">
                  <c:v>4510.0</c:v>
                </c:pt>
                <c:pt idx="8">
                  <c:v>6731.0</c:v>
                </c:pt>
                <c:pt idx="9">
                  <c:v>9288.0</c:v>
                </c:pt>
                <c:pt idx="10">
                  <c:v>12025.0</c:v>
                </c:pt>
                <c:pt idx="11">
                  <c:v>16405.0</c:v>
                </c:pt>
                <c:pt idx="12">
                  <c:v>21017.0</c:v>
                </c:pt>
                <c:pt idx="13">
                  <c:v>26052.0</c:v>
                </c:pt>
                <c:pt idx="14">
                  <c:v>31790.0</c:v>
                </c:pt>
                <c:pt idx="15">
                  <c:v>33456.0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3"/>
        <c:overlap val="-27"/>
        <c:axId val="2100552984"/>
        <c:axId val="2144720872"/>
      </c:barChart>
      <c:catAx>
        <c:axId val="210055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720872"/>
        <c:crosses val="autoZero"/>
        <c:auto val="1"/>
        <c:lblAlgn val="ctr"/>
        <c:lblOffset val="100"/>
        <c:noMultiLvlLbl val="0"/>
      </c:catAx>
      <c:valAx>
        <c:axId val="2144720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055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73F3-085B-A346-AF74-222AE02FB758}" type="datetimeFigureOut">
              <a:t>01/08/16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6F8D-1B7B-FE42-B12B-16632FFFE2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F822-BB12-6C4A-9A60-0BA7E6350B5D}" type="datetimeFigureOut">
              <a:t>01/08/16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B3F4-5356-0B4B-A7EA-9738BB3DCA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00524" y="4590859"/>
            <a:ext cx="2728661" cy="3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14338" indent="-342900"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71438" indent="0" eaLnBrk="1" hangingPunct="1">
              <a:spcBef>
                <a:spcPts val="600"/>
              </a:spcBef>
              <a:buClr>
                <a:schemeClr val="bg1"/>
              </a:buClr>
            </a:pPr>
            <a:r>
              <a:rPr lang="en-US" sz="1200" dirty="0">
                <a:latin typeface="+mn-lt"/>
              </a:rPr>
              <a:t>NOVEMBRO 2015</a:t>
            </a:r>
          </a:p>
        </p:txBody>
      </p:sp>
    </p:spTree>
    <p:extLst>
      <p:ext uri="{BB962C8B-B14F-4D97-AF65-F5344CB8AC3E}">
        <p14:creationId xmlns:p14="http://schemas.microsoft.com/office/powerpoint/2010/main" val="38352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338716"/>
            <a:ext cx="5466644" cy="2349031"/>
          </a:xfrm>
          <a:prstGeom prst="rect">
            <a:avLst/>
          </a:prstGeom>
          <a:solidFill>
            <a:srgbClr val="22ABE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COMPAGAS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1" y="1859873"/>
            <a:ext cx="716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>
              <a:spcBef>
                <a:spcPts val="600"/>
              </a:spcBef>
              <a:buClr>
                <a:schemeClr val="bg1"/>
              </a:buCl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Companhia Paranaense de Gás, é a empresa responsável pela distribuição de gás natural no Paraná, atendendo clientes dos segmentos residencial, comercial, industrial e veicular.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525" y="3842013"/>
            <a:ext cx="427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>
              <a:spcBef>
                <a:spcPts val="600"/>
              </a:spcBef>
              <a:buClr>
                <a:schemeClr val="bg1"/>
              </a:buClr>
            </a:pPr>
            <a:r>
              <a:rPr lang="pt-BR" dirty="0">
                <a:solidFill>
                  <a:schemeClr val="bg1"/>
                </a:solidFill>
              </a:rPr>
              <a:t>É uma empresa de economia mista, tendo como acionistas a Companhia Paranaense de Energia – Copel, a </a:t>
            </a:r>
            <a:r>
              <a:rPr lang="pt-BR" dirty="0" err="1">
                <a:solidFill>
                  <a:schemeClr val="bg1"/>
                </a:solidFill>
              </a:rPr>
              <a:t>Gaspetro</a:t>
            </a:r>
            <a:r>
              <a:rPr lang="pt-BR">
                <a:solidFill>
                  <a:schemeClr val="bg1"/>
                </a:solidFill>
              </a:rPr>
              <a:t> e a Mitsui Gás e Energia do Brasil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66643" y="3340187"/>
            <a:ext cx="3255480" cy="23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Municípios atendidos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436025" y="2019575"/>
            <a:ext cx="1670186" cy="4569842"/>
            <a:chOff x="7373858" y="1563018"/>
            <a:chExt cx="1670186" cy="4569842"/>
          </a:xfrm>
        </p:grpSpPr>
        <p:sp>
          <p:nvSpPr>
            <p:cNvPr id="64" name="Rectangle 63"/>
            <p:cNvSpPr/>
            <p:nvPr/>
          </p:nvSpPr>
          <p:spPr>
            <a:xfrm>
              <a:off x="7373858" y="4715510"/>
              <a:ext cx="1670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000"/>
              <a:r>
                <a:rPr lang="pt-BR" sz="900" b="1" i="1" dirty="0">
                  <a:solidFill>
                    <a:srgbClr val="404040"/>
                  </a:solidFill>
                </a:rPr>
                <a:t>Municípios Atendidos </a:t>
              </a:r>
              <a:br>
                <a:rPr lang="pt-BR" sz="900" b="1" i="1" dirty="0">
                  <a:solidFill>
                    <a:srgbClr val="404040"/>
                  </a:solidFill>
                </a:rPr>
              </a:br>
              <a:r>
                <a:rPr lang="pt-BR" sz="900" b="1" i="1" dirty="0">
                  <a:solidFill>
                    <a:srgbClr val="404040"/>
                  </a:solidFill>
                </a:rPr>
                <a:t>por GNC:</a:t>
              </a:r>
              <a:endParaRPr lang="pt-BR" sz="900" dirty="0">
                <a:solidFill>
                  <a:srgbClr val="404040"/>
                </a:solidFill>
              </a:endParaRPr>
            </a:p>
            <a:p>
              <a:r>
                <a:rPr lang="pt-BR" sz="900" i="1" dirty="0" smtClean="0">
                  <a:solidFill>
                    <a:srgbClr val="404040"/>
                  </a:solidFill>
                </a:rPr>
                <a:t>Paranaguá</a:t>
              </a:r>
              <a:r>
                <a:rPr lang="pt-BR" sz="900" i="1" dirty="0">
                  <a:solidFill>
                    <a:srgbClr val="404040"/>
                  </a:solidFill>
                </a:rPr>
                <a:t>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 </a:t>
              </a:r>
              <a:r>
                <a:rPr lang="pt-BR" sz="900" i="1" dirty="0">
                  <a:solidFill>
                    <a:srgbClr val="404040"/>
                  </a:solidFill>
                </a:rPr>
                <a:t>e </a:t>
              </a:r>
              <a:br>
                <a:rPr lang="pt-BR" sz="900" i="1" dirty="0">
                  <a:solidFill>
                    <a:srgbClr val="404040"/>
                  </a:solidFill>
                </a:rPr>
              </a:br>
              <a:r>
                <a:rPr lang="pt-BR" sz="900" i="1" dirty="0">
                  <a:solidFill>
                    <a:srgbClr val="404040"/>
                  </a:solidFill>
                </a:rPr>
                <a:t>São Mateus do Sul</a:t>
              </a:r>
              <a:endParaRPr lang="en-US" sz="9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73858" y="3434573"/>
              <a:ext cx="1670186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000"/>
              <a:r>
                <a:rPr lang="pt-BR" sz="900" b="1" i="1" dirty="0">
                  <a:solidFill>
                    <a:srgbClr val="404040"/>
                  </a:solidFill>
                </a:rPr>
                <a:t>Municípios Atendidos</a:t>
              </a:r>
              <a:br>
                <a:rPr lang="pt-BR" sz="900" b="1" i="1" dirty="0">
                  <a:solidFill>
                    <a:srgbClr val="404040"/>
                  </a:solidFill>
                </a:rPr>
              </a:br>
              <a:r>
                <a:rPr lang="pt-BR" sz="900" b="1" i="1" dirty="0">
                  <a:solidFill>
                    <a:srgbClr val="404040"/>
                  </a:solidFill>
                </a:rPr>
                <a:t> por Rede :</a:t>
              </a:r>
              <a:endParaRPr lang="pt-BR" sz="900" dirty="0">
                <a:solidFill>
                  <a:srgbClr val="404040"/>
                </a:solidFill>
              </a:endParaRPr>
            </a:p>
            <a:p>
              <a:r>
                <a:rPr lang="pt-BR" sz="900" i="1" dirty="0">
                  <a:solidFill>
                    <a:srgbClr val="404040"/>
                  </a:solidFill>
                </a:rPr>
                <a:t>Araucária, Balsa Nova, Campina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Grande do Sul, Carambeí, Castro, Colombo, Curitiba</a:t>
              </a:r>
              <a:r>
                <a:rPr lang="pt-BR" sz="900" i="1" dirty="0">
                  <a:solidFill>
                    <a:srgbClr val="404040"/>
                  </a:solidFill>
                </a:rPr>
                <a:t>, Campo Largo, Fazenda Rio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Grande, Londrina, Palmeira</a:t>
              </a:r>
              <a:r>
                <a:rPr lang="pt-BR" sz="900" i="1" dirty="0">
                  <a:solidFill>
                    <a:srgbClr val="404040"/>
                  </a:solidFill>
                </a:rPr>
                <a:t>,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Pinhais, Ponta </a:t>
              </a:r>
              <a:r>
                <a:rPr lang="pt-BR" sz="900" i="1" dirty="0">
                  <a:solidFill>
                    <a:srgbClr val="404040"/>
                  </a:solidFill>
                </a:rPr>
                <a:t>Grossa, Quatro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Barras e </a:t>
              </a:r>
              <a:r>
                <a:rPr lang="pt-BR" sz="900" i="1" dirty="0">
                  <a:solidFill>
                    <a:srgbClr val="404040"/>
                  </a:solidFill>
                </a:rPr>
                <a:t>São José dos </a:t>
              </a:r>
              <a:r>
                <a:rPr lang="pt-BR" sz="900" i="1" dirty="0" smtClean="0">
                  <a:solidFill>
                    <a:srgbClr val="404040"/>
                  </a:solidFill>
                </a:rPr>
                <a:t>Pinhais.</a:t>
              </a:r>
              <a:endParaRPr lang="pt-BR" sz="900" i="1" dirty="0">
                <a:solidFill>
                  <a:srgbClr val="404040"/>
                </a:solidFill>
              </a:endParaRPr>
            </a:p>
          </p:txBody>
        </p:sp>
        <p:sp>
          <p:nvSpPr>
            <p:cNvPr id="66" name="CustomShape 9"/>
            <p:cNvSpPr/>
            <p:nvPr/>
          </p:nvSpPr>
          <p:spPr>
            <a:xfrm>
              <a:off x="7502164" y="1634811"/>
              <a:ext cx="107640" cy="107640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</p:sp>
        <p:grpSp>
          <p:nvGrpSpPr>
            <p:cNvPr id="67" name="Group 66"/>
            <p:cNvGrpSpPr/>
            <p:nvPr/>
          </p:nvGrpSpPr>
          <p:grpSpPr>
            <a:xfrm>
              <a:off x="7465444" y="1984109"/>
              <a:ext cx="183960" cy="1258232"/>
              <a:chOff x="7491904" y="1984109"/>
              <a:chExt cx="183960" cy="125823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491904" y="2792244"/>
                <a:ext cx="183960" cy="178920"/>
                <a:chOff x="7491904" y="2792244"/>
                <a:chExt cx="183960" cy="178920"/>
              </a:xfrm>
            </p:grpSpPr>
            <p:sp>
              <p:nvSpPr>
                <p:cNvPr id="86" name="CustomShape 10"/>
                <p:cNvSpPr/>
                <p:nvPr/>
              </p:nvSpPr>
              <p:spPr>
                <a:xfrm>
                  <a:off x="7495144" y="2792244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87" name="Line 11"/>
                <p:cNvSpPr/>
                <p:nvPr/>
              </p:nvSpPr>
              <p:spPr>
                <a:xfrm flipV="1">
                  <a:off x="7491904" y="2792244"/>
                  <a:ext cx="183960" cy="178920"/>
                </a:xfrm>
                <a:prstGeom prst="line">
                  <a:avLst/>
                </a:prstGeom>
                <a:ln w="12700" cmpd="sng">
                  <a:solidFill>
                    <a:srgbClr val="E650B4"/>
                  </a:solidFill>
                  <a:miter/>
                </a:ln>
              </p:spPr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7493524" y="2253488"/>
                <a:ext cx="180720" cy="178920"/>
                <a:chOff x="7493524" y="2253488"/>
                <a:chExt cx="180720" cy="178920"/>
              </a:xfrm>
            </p:grpSpPr>
            <p:sp>
              <p:nvSpPr>
                <p:cNvPr id="84" name="CustomShape 12"/>
                <p:cNvSpPr/>
                <p:nvPr/>
              </p:nvSpPr>
              <p:spPr>
                <a:xfrm>
                  <a:off x="7495324" y="2253488"/>
                  <a:ext cx="1789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85" name="Line 13"/>
                <p:cNvSpPr/>
                <p:nvPr/>
              </p:nvSpPr>
              <p:spPr>
                <a:xfrm flipV="1">
                  <a:off x="7493524" y="2253488"/>
                  <a:ext cx="180720" cy="178920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miter/>
                </a:ln>
              </p:spPr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491904" y="2522866"/>
                <a:ext cx="183960" cy="178920"/>
                <a:chOff x="7491904" y="2522866"/>
                <a:chExt cx="183960" cy="178920"/>
              </a:xfrm>
            </p:grpSpPr>
            <p:sp>
              <p:nvSpPr>
                <p:cNvPr id="82" name="CustomShape 14"/>
                <p:cNvSpPr/>
                <p:nvPr/>
              </p:nvSpPr>
              <p:spPr>
                <a:xfrm>
                  <a:off x="7495144" y="2522866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83" name="Line 15"/>
                <p:cNvSpPr/>
                <p:nvPr/>
              </p:nvSpPr>
              <p:spPr>
                <a:xfrm flipV="1">
                  <a:off x="7491904" y="2522866"/>
                  <a:ext cx="183960" cy="178920"/>
                </a:xfrm>
                <a:prstGeom prst="line">
                  <a:avLst/>
                </a:prstGeom>
                <a:ln w="12700" cmpd="sng">
                  <a:solidFill>
                    <a:srgbClr val="4FED43"/>
                  </a:solidFill>
                  <a:miter/>
                </a:ln>
              </p:spPr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493524" y="3061621"/>
                <a:ext cx="180720" cy="180720"/>
                <a:chOff x="7493524" y="3061621"/>
                <a:chExt cx="180720" cy="180720"/>
              </a:xfrm>
            </p:grpSpPr>
            <p:sp>
              <p:nvSpPr>
                <p:cNvPr id="80" name="CustomShape 16"/>
                <p:cNvSpPr/>
                <p:nvPr/>
              </p:nvSpPr>
              <p:spPr>
                <a:xfrm>
                  <a:off x="7493524" y="3061621"/>
                  <a:ext cx="180720" cy="1807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81" name="Line 17"/>
                <p:cNvSpPr/>
                <p:nvPr/>
              </p:nvSpPr>
              <p:spPr>
                <a:xfrm flipV="1">
                  <a:off x="7493524" y="3061621"/>
                  <a:ext cx="180720" cy="180720"/>
                </a:xfrm>
                <a:prstGeom prst="line">
                  <a:avLst/>
                </a:prstGeom>
                <a:ln w="12700" cmpd="sng">
                  <a:solidFill>
                    <a:srgbClr val="5843F3"/>
                  </a:solidFill>
                  <a:miter/>
                </a:ln>
              </p:spPr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7493524" y="1984109"/>
                <a:ext cx="180720" cy="178921"/>
                <a:chOff x="7493524" y="1984109"/>
                <a:chExt cx="180720" cy="178921"/>
              </a:xfrm>
            </p:grpSpPr>
            <p:sp>
              <p:nvSpPr>
                <p:cNvPr id="78" name="CustomShape 18"/>
                <p:cNvSpPr/>
                <p:nvPr/>
              </p:nvSpPr>
              <p:spPr>
                <a:xfrm>
                  <a:off x="7493524" y="1984110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79" name="Line 19"/>
                <p:cNvSpPr/>
                <p:nvPr/>
              </p:nvSpPr>
              <p:spPr>
                <a:xfrm flipV="1">
                  <a:off x="7493524" y="1984109"/>
                  <a:ext cx="180720" cy="178920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miter/>
                </a:ln>
              </p:spPr>
            </p:sp>
          </p:grpSp>
        </p:grpSp>
        <p:sp>
          <p:nvSpPr>
            <p:cNvPr id="68" name="CustomShape 20"/>
            <p:cNvSpPr/>
            <p:nvPr/>
          </p:nvSpPr>
          <p:spPr>
            <a:xfrm>
              <a:off x="7470484" y="3535298"/>
              <a:ext cx="178920" cy="180720"/>
            </a:xfrm>
            <a:prstGeom prst="rect">
              <a:avLst/>
            </a:prstGeom>
            <a:solidFill>
              <a:srgbClr val="92CADE"/>
            </a:solidFill>
            <a:ln w="9525" cmpd="sng">
              <a:solidFill>
                <a:schemeClr val="bg1">
                  <a:lumMod val="75000"/>
                </a:schemeClr>
              </a:solidFill>
              <a:miter/>
            </a:ln>
          </p:spPr>
        </p:sp>
        <p:sp>
          <p:nvSpPr>
            <p:cNvPr id="69" name="CustomShape 21"/>
            <p:cNvSpPr/>
            <p:nvPr/>
          </p:nvSpPr>
          <p:spPr>
            <a:xfrm>
              <a:off x="7465444" y="4821043"/>
              <a:ext cx="180720" cy="178920"/>
            </a:xfrm>
            <a:prstGeom prst="rect">
              <a:avLst/>
            </a:prstGeom>
            <a:solidFill>
              <a:srgbClr val="0070C0"/>
            </a:solidFill>
            <a:ln w="9525" cmpd="sng">
              <a:solidFill>
                <a:schemeClr val="bg1">
                  <a:lumMod val="75000"/>
                </a:schemeClr>
              </a:solidFill>
              <a:miter/>
            </a:ln>
          </p:spPr>
        </p:sp>
        <p:sp>
          <p:nvSpPr>
            <p:cNvPr id="70" name="Rectangle 69"/>
            <p:cNvSpPr/>
            <p:nvPr/>
          </p:nvSpPr>
          <p:spPr>
            <a:xfrm>
              <a:off x="7621324" y="1826977"/>
              <a:ext cx="1422720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GASBOL</a:t>
              </a:r>
            </a:p>
            <a:p>
              <a:pPr>
                <a:lnSpc>
                  <a:spcPct val="20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Rede Existente 35 kgf/cm²</a:t>
              </a:r>
            </a:p>
            <a:p>
              <a:pPr>
                <a:lnSpc>
                  <a:spcPct val="20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Rede Existente 17 kgf/cm²</a:t>
              </a:r>
            </a:p>
            <a:p>
              <a:pPr>
                <a:lnSpc>
                  <a:spcPct val="20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Rede Existente 7 kgf/cm²</a:t>
              </a:r>
            </a:p>
            <a:p>
              <a:pPr>
                <a:lnSpc>
                  <a:spcPct val="20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Rede Existe nte 4 kgf/cm² </a:t>
              </a:r>
              <a:endParaRPr 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09804" y="1563018"/>
              <a:ext cx="11772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404040"/>
                  </a:solidFill>
                </a:rPr>
                <a:t>City-Gates Existentes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73858" y="5455752"/>
              <a:ext cx="167018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000" b="1" dirty="0">
                  <a:solidFill>
                    <a:srgbClr val="404040"/>
                  </a:solidFill>
                </a:rPr>
                <a:t>Rede Existente até </a:t>
              </a:r>
              <a:r>
                <a:rPr lang="pt-BR" sz="1000" b="1" dirty="0" err="1" smtClean="0">
                  <a:solidFill>
                    <a:srgbClr val="404040"/>
                  </a:solidFill>
                </a:rPr>
                <a:t>Jun</a:t>
              </a:r>
              <a:r>
                <a:rPr lang="pt-BR" sz="1000" b="1" dirty="0" smtClean="0">
                  <a:solidFill>
                    <a:srgbClr val="404040"/>
                  </a:solidFill>
                </a:rPr>
                <a:t>/16: </a:t>
              </a:r>
              <a:endParaRPr lang="pt-BR" sz="1000" b="1" dirty="0">
                <a:solidFill>
                  <a:srgbClr val="404040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pt-BR" sz="2800" b="1" dirty="0" smtClean="0">
                  <a:solidFill>
                    <a:srgbClr val="22ABEB"/>
                  </a:solidFill>
                </a:rPr>
                <a:t>789 </a:t>
              </a:r>
              <a:r>
                <a:rPr lang="pt-BR" sz="2800" b="1" dirty="0">
                  <a:solidFill>
                    <a:srgbClr val="22ABEB"/>
                  </a:solidFill>
                </a:rPr>
                <a:t>km</a:t>
              </a:r>
              <a:endParaRPr lang="pt-BR" sz="2800" dirty="0">
                <a:solidFill>
                  <a:srgbClr val="22ABEB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7436025" y="1502172"/>
            <a:ext cx="104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u="sng">
                <a:solidFill>
                  <a:srgbClr val="0C2361"/>
                </a:solidFill>
              </a:rPr>
              <a:t>Legenda:</a:t>
            </a:r>
            <a:endParaRPr lang="pt-BR" u="sng">
              <a:solidFill>
                <a:srgbClr val="0C2361"/>
              </a:solidFill>
            </a:endParaRPr>
          </a:p>
        </p:txBody>
      </p:sp>
      <p:pic>
        <p:nvPicPr>
          <p:cNvPr id="8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" y="1518199"/>
            <a:ext cx="7198210" cy="516701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aixaDeTexto 3"/>
          <p:cNvSpPr txBox="1"/>
          <p:nvPr/>
        </p:nvSpPr>
        <p:spPr>
          <a:xfrm>
            <a:off x="3618411" y="2649762"/>
            <a:ext cx="687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LONDRINA</a:t>
            </a:r>
            <a:endParaRPr lang="pt-BR" sz="800" b="1" dirty="0"/>
          </a:p>
        </p:txBody>
      </p:sp>
      <p:sp>
        <p:nvSpPr>
          <p:cNvPr id="91" name="CaixaDeTexto 61"/>
          <p:cNvSpPr txBox="1"/>
          <p:nvPr/>
        </p:nvSpPr>
        <p:spPr>
          <a:xfrm>
            <a:off x="4267762" y="5495232"/>
            <a:ext cx="77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SÃO MATEUS DO SUL</a:t>
            </a:r>
            <a:endParaRPr lang="pt-BR" sz="800" b="1" dirty="0"/>
          </a:p>
        </p:txBody>
      </p:sp>
      <p:sp>
        <p:nvSpPr>
          <p:cNvPr id="92" name="CaixaDeTexto 62"/>
          <p:cNvSpPr txBox="1"/>
          <p:nvPr/>
        </p:nvSpPr>
        <p:spPr>
          <a:xfrm>
            <a:off x="6246896" y="5091459"/>
            <a:ext cx="988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PARANAGUÁ</a:t>
            </a:r>
            <a:endParaRPr lang="pt-BR" sz="800" b="1" dirty="0"/>
          </a:p>
        </p:txBody>
      </p:sp>
      <p:sp>
        <p:nvSpPr>
          <p:cNvPr id="93" name="CaixaDeTexto 63"/>
          <p:cNvSpPr txBox="1"/>
          <p:nvPr/>
        </p:nvSpPr>
        <p:spPr>
          <a:xfrm>
            <a:off x="4959531" y="4234177"/>
            <a:ext cx="8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CASTRO</a:t>
            </a:r>
            <a:endParaRPr lang="pt-BR" sz="800" b="1" dirty="0"/>
          </a:p>
        </p:txBody>
      </p:sp>
      <p:sp>
        <p:nvSpPr>
          <p:cNvPr id="94" name="CaixaDeTexto 64"/>
          <p:cNvSpPr txBox="1"/>
          <p:nvPr/>
        </p:nvSpPr>
        <p:spPr>
          <a:xfrm>
            <a:off x="4706174" y="4580011"/>
            <a:ext cx="67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PONTA GROSSA</a:t>
            </a:r>
            <a:endParaRPr lang="pt-BR" sz="800" b="1" dirty="0"/>
          </a:p>
        </p:txBody>
      </p:sp>
      <p:sp>
        <p:nvSpPr>
          <p:cNvPr id="95" name="CaixaDeTexto 65"/>
          <p:cNvSpPr txBox="1"/>
          <p:nvPr/>
        </p:nvSpPr>
        <p:spPr>
          <a:xfrm>
            <a:off x="5869577" y="4983737"/>
            <a:ext cx="69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PINHAIS</a:t>
            </a:r>
            <a:endParaRPr lang="pt-BR" sz="800" b="1" dirty="0"/>
          </a:p>
        </p:txBody>
      </p:sp>
      <p:sp>
        <p:nvSpPr>
          <p:cNvPr id="96" name="CaixaDeTexto 66"/>
          <p:cNvSpPr txBox="1"/>
          <p:nvPr/>
        </p:nvSpPr>
        <p:spPr>
          <a:xfrm>
            <a:off x="5221915" y="4814065"/>
            <a:ext cx="64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CAMPO LARGO</a:t>
            </a:r>
            <a:endParaRPr lang="pt-BR" sz="800" b="1" dirty="0"/>
          </a:p>
        </p:txBody>
      </p:sp>
      <p:sp>
        <p:nvSpPr>
          <p:cNvPr id="97" name="CaixaDeTexto 67"/>
          <p:cNvSpPr txBox="1"/>
          <p:nvPr/>
        </p:nvSpPr>
        <p:spPr>
          <a:xfrm>
            <a:off x="5550099" y="5064345"/>
            <a:ext cx="687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CURITIBA</a:t>
            </a:r>
            <a:endParaRPr lang="pt-BR" sz="800" b="1" dirty="0"/>
          </a:p>
        </p:txBody>
      </p:sp>
      <p:sp>
        <p:nvSpPr>
          <p:cNvPr id="98" name="CaixaDeTexto 68"/>
          <p:cNvSpPr txBox="1"/>
          <p:nvPr/>
        </p:nvSpPr>
        <p:spPr>
          <a:xfrm>
            <a:off x="5784062" y="5239511"/>
            <a:ext cx="76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SÃO JOSÉ DOS PINHAIS</a:t>
            </a:r>
            <a:endParaRPr lang="pt-BR" sz="800" b="1" dirty="0"/>
          </a:p>
        </p:txBody>
      </p:sp>
      <p:sp>
        <p:nvSpPr>
          <p:cNvPr id="99" name="CaixaDeTexto 69"/>
          <p:cNvSpPr txBox="1"/>
          <p:nvPr/>
        </p:nvSpPr>
        <p:spPr>
          <a:xfrm>
            <a:off x="5674472" y="4787752"/>
            <a:ext cx="69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COLOMBO</a:t>
            </a:r>
            <a:endParaRPr lang="pt-BR" sz="800" b="1" dirty="0"/>
          </a:p>
        </p:txBody>
      </p:sp>
      <p:sp>
        <p:nvSpPr>
          <p:cNvPr id="100" name="Elipse 4"/>
          <p:cNvSpPr/>
          <p:nvPr/>
        </p:nvSpPr>
        <p:spPr>
          <a:xfrm>
            <a:off x="5712822" y="5059191"/>
            <a:ext cx="72000" cy="72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70"/>
          <p:cNvSpPr/>
          <p:nvPr/>
        </p:nvSpPr>
        <p:spPr>
          <a:xfrm>
            <a:off x="5769423" y="5229009"/>
            <a:ext cx="72000" cy="72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77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 números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4270670951"/>
              </p:ext>
            </p:extLst>
          </p:nvPr>
        </p:nvGraphicFramePr>
        <p:xfrm>
          <a:off x="376491" y="2285092"/>
          <a:ext cx="8362521" cy="3339840"/>
        </p:xfrm>
        <a:graphic>
          <a:graphicData uri="http://schemas.openxmlformats.org/drawingml/2006/table">
            <a:tbl>
              <a:tblPr/>
              <a:tblGrid>
                <a:gridCol w="2070627"/>
                <a:gridCol w="898842"/>
                <a:gridCol w="898842"/>
                <a:gridCol w="898842"/>
                <a:gridCol w="898842"/>
                <a:gridCol w="898842"/>
                <a:gridCol w="898842"/>
                <a:gridCol w="898842"/>
              </a:tblGrid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</a:rPr>
                        <a:t>ANO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2009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2010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2011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2012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2013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Número de Clientes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6.731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smtClean="0">
                          <a:solidFill>
                            <a:srgbClr val="404040"/>
                          </a:solidFill>
                          <a:latin typeface="+mn-lt"/>
                        </a:rPr>
                        <a:t>9.288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12.025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16.405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21.018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26.052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31.790</a:t>
                      </a:r>
                      <a:endParaRPr sz="16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Volume de vendas (m³/dia)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809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961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1.007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1.022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1.042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2.803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2.732</a:t>
                      </a:r>
                      <a:endParaRPr sz="16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Extensão da rede (km)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520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546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574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602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646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726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  <a:endParaRPr sz="16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Investimento total até </a:t>
                      </a:r>
                      <a:b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</a:b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 data (R$ mil)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217.953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230.207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252.680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274.373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315.197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392.003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460.420</a:t>
                      </a:r>
                      <a:endParaRPr sz="16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Número de colaboradores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106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119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128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150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163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rgbClr val="404040"/>
                          </a:solidFill>
                          <a:latin typeface="+mn-lt"/>
                        </a:rPr>
                        <a:t>172</a:t>
                      </a:r>
                      <a:endParaRPr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6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sz="16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22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5"/>
          <p:cNvGraphicFramePr/>
          <p:nvPr>
            <p:extLst>
              <p:ext uri="{D42A27DB-BD31-4B8C-83A1-F6EECF244321}">
                <p14:modId xmlns:p14="http://schemas.microsoft.com/office/powerpoint/2010/main" val="640794019"/>
              </p:ext>
            </p:extLst>
          </p:nvPr>
        </p:nvGraphicFramePr>
        <p:xfrm>
          <a:off x="296091" y="3887349"/>
          <a:ext cx="8621486" cy="294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Evolução do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número de clientes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450" y="1414155"/>
            <a:ext cx="3259291" cy="561477"/>
          </a:xfrm>
          <a:prstGeom prst="rect">
            <a:avLst/>
          </a:prstGeom>
          <a:solidFill>
            <a:srgbClr val="22A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stomShape 4"/>
          <p:cNvSpPr/>
          <p:nvPr/>
        </p:nvSpPr>
        <p:spPr>
          <a:xfrm>
            <a:off x="488449" y="1461432"/>
            <a:ext cx="3259292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chemeClr val="bg1"/>
                </a:solidFill>
              </a:rPr>
              <a:t>Em </a:t>
            </a:r>
            <a:r>
              <a:rPr lang="pt-BR" sz="2800" b="1" dirty="0" smtClean="0">
                <a:solidFill>
                  <a:schemeClr val="bg1"/>
                </a:solidFill>
              </a:rPr>
              <a:t>Junho </a:t>
            </a:r>
            <a:r>
              <a:rPr lang="pt-BR" sz="2800" b="1" dirty="0">
                <a:solidFill>
                  <a:schemeClr val="bg1"/>
                </a:solidFill>
              </a:rPr>
              <a:t>/ </a:t>
            </a:r>
            <a:r>
              <a:rPr lang="pt-BR" sz="2800" b="1" dirty="0" smtClean="0">
                <a:solidFill>
                  <a:schemeClr val="bg1"/>
                </a:solidFill>
              </a:rPr>
              <a:t>2016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7741" y="1393427"/>
            <a:ext cx="1858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pt-BR" sz="2800" b="1" dirty="0" smtClean="0">
                <a:solidFill>
                  <a:srgbClr val="22ABEB"/>
                </a:solidFill>
              </a:rPr>
              <a:t>33.546 </a:t>
            </a:r>
            <a:endParaRPr lang="pt-BR" sz="2800" dirty="0">
              <a:solidFill>
                <a:srgbClr val="22ABEB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22325"/>
              </p:ext>
            </p:extLst>
          </p:nvPr>
        </p:nvGraphicFramePr>
        <p:xfrm>
          <a:off x="488449" y="1975633"/>
          <a:ext cx="3259292" cy="338349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259292"/>
              </a:tblGrid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Residencial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 smtClean="0"/>
                        <a:t>32.904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Comercial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 smtClean="0"/>
                        <a:t>445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Industrial: </a:t>
                      </a:r>
                      <a:r>
                        <a:rPr lang="en-US" sz="1600" b="1" dirty="0" smtClean="0"/>
                        <a:t>145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GNV: </a:t>
                      </a:r>
                      <a:r>
                        <a:rPr lang="en-US" sz="1600" b="1" dirty="0" smtClean="0"/>
                        <a:t>31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veicular</a:t>
                      </a:r>
                      <a:r>
                        <a:rPr lang="en-US" sz="1600" baseline="0" dirty="0"/>
                        <a:t>: </a:t>
                      </a:r>
                      <a:r>
                        <a:rPr lang="en-US" sz="1600" b="1" i="0" baseline="0" dirty="0" smtClean="0"/>
                        <a:t>05</a:t>
                      </a:r>
                      <a:endParaRPr lang="en-US" sz="1600" b="1" i="0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GNC</a:t>
                      </a:r>
                      <a:r>
                        <a:rPr lang="en-US" sz="1600" baseline="0" dirty="0"/>
                        <a:t> industrial: </a:t>
                      </a:r>
                      <a:r>
                        <a:rPr lang="en-US" sz="1600" b="1" baseline="0" dirty="0" smtClean="0"/>
                        <a:t>03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Cogeração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/>
                        <a:t>02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Geração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elétrica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/>
                        <a:t>04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Matéria</a:t>
                      </a:r>
                      <a:r>
                        <a:rPr lang="en-US" sz="1600" dirty="0"/>
                        <a:t> prima: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baseline="0" dirty="0" smtClean="0"/>
                        <a:t>03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Térmica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/>
                        <a:t>01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GNL: </a:t>
                      </a:r>
                      <a:r>
                        <a:rPr lang="en-US" sz="1600" b="1" dirty="0"/>
                        <a:t>03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5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988917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Oportunidades de Negócios  COMPAGAS </a:t>
            </a:r>
            <a:r>
              <a:rPr lang="en-JM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(2016-2024)</a:t>
            </a:r>
          </a:p>
        </p:txBody>
      </p:sp>
      <p:pic>
        <p:nvPicPr>
          <p:cNvPr id="66" name="Imagem 4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08" y="867632"/>
            <a:ext cx="7851240" cy="5543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CustomShape 3"/>
          <p:cNvSpPr/>
          <p:nvPr/>
        </p:nvSpPr>
        <p:spPr>
          <a:xfrm>
            <a:off x="1941868" y="2270912"/>
            <a:ext cx="502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68" name="CustomShape 4"/>
          <p:cNvSpPr/>
          <p:nvPr/>
        </p:nvSpPr>
        <p:spPr>
          <a:xfrm>
            <a:off x="2445148" y="227091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69" name="CustomShape 5"/>
          <p:cNvSpPr/>
          <p:nvPr/>
        </p:nvSpPr>
        <p:spPr>
          <a:xfrm>
            <a:off x="1941868" y="2883992"/>
            <a:ext cx="502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70" name="CustomShape 6"/>
          <p:cNvSpPr/>
          <p:nvPr/>
        </p:nvSpPr>
        <p:spPr>
          <a:xfrm>
            <a:off x="1437148" y="288399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71" name="CustomShape 7"/>
          <p:cNvSpPr/>
          <p:nvPr/>
        </p:nvSpPr>
        <p:spPr>
          <a:xfrm>
            <a:off x="1435708" y="349671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72" name="CustomShape 8"/>
          <p:cNvSpPr/>
          <p:nvPr/>
        </p:nvSpPr>
        <p:spPr>
          <a:xfrm>
            <a:off x="2443708" y="288399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73" name="CustomShape 9"/>
          <p:cNvSpPr/>
          <p:nvPr/>
        </p:nvSpPr>
        <p:spPr>
          <a:xfrm>
            <a:off x="1941868" y="3496712"/>
            <a:ext cx="718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74" name="CustomShape 10"/>
          <p:cNvSpPr/>
          <p:nvPr/>
        </p:nvSpPr>
        <p:spPr>
          <a:xfrm>
            <a:off x="2661148" y="3496712"/>
            <a:ext cx="118692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75" name="CustomShape 11"/>
          <p:cNvSpPr/>
          <p:nvPr/>
        </p:nvSpPr>
        <p:spPr>
          <a:xfrm>
            <a:off x="2661148" y="4109432"/>
            <a:ext cx="59508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76" name="CustomShape 12"/>
          <p:cNvSpPr/>
          <p:nvPr/>
        </p:nvSpPr>
        <p:spPr>
          <a:xfrm>
            <a:off x="2661148" y="4722152"/>
            <a:ext cx="582120" cy="66312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77" name="CustomShape 13"/>
          <p:cNvSpPr/>
          <p:nvPr/>
        </p:nvSpPr>
        <p:spPr>
          <a:xfrm>
            <a:off x="3256588" y="4109432"/>
            <a:ext cx="59004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78" name="CustomShape 14"/>
          <p:cNvSpPr/>
          <p:nvPr/>
        </p:nvSpPr>
        <p:spPr>
          <a:xfrm>
            <a:off x="4482028" y="2091632"/>
            <a:ext cx="67284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LONDRINA</a:t>
            </a:r>
            <a:endParaRPr/>
          </a:p>
        </p:txBody>
      </p:sp>
      <p:sp>
        <p:nvSpPr>
          <p:cNvPr id="79" name="CustomShape 15"/>
          <p:cNvSpPr/>
          <p:nvPr/>
        </p:nvSpPr>
        <p:spPr>
          <a:xfrm>
            <a:off x="3521548" y="1947272"/>
            <a:ext cx="7408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MARINGÁ</a:t>
            </a:r>
            <a:endParaRPr/>
          </a:p>
        </p:txBody>
      </p:sp>
      <p:sp>
        <p:nvSpPr>
          <p:cNvPr id="80" name="CustomShape 16"/>
          <p:cNvSpPr/>
          <p:nvPr/>
        </p:nvSpPr>
        <p:spPr>
          <a:xfrm>
            <a:off x="5982148" y="3828272"/>
            <a:ext cx="7426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CASTRO</a:t>
            </a:r>
            <a:endParaRPr/>
          </a:p>
        </p:txBody>
      </p:sp>
      <p:sp>
        <p:nvSpPr>
          <p:cNvPr id="81" name="CustomShape 17"/>
          <p:cNvSpPr/>
          <p:nvPr/>
        </p:nvSpPr>
        <p:spPr>
          <a:xfrm>
            <a:off x="5240908" y="511743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SÃO MATEUS DO SUL</a:t>
            </a:r>
            <a:endParaRPr/>
          </a:p>
        </p:txBody>
      </p:sp>
      <p:sp>
        <p:nvSpPr>
          <p:cNvPr id="82" name="CustomShape 18"/>
          <p:cNvSpPr/>
          <p:nvPr/>
        </p:nvSpPr>
        <p:spPr>
          <a:xfrm>
            <a:off x="5888548" y="5011232"/>
            <a:ext cx="7426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LAPA</a:t>
            </a:r>
            <a:endParaRPr/>
          </a:p>
        </p:txBody>
      </p:sp>
      <p:sp>
        <p:nvSpPr>
          <p:cNvPr id="83" name="CustomShape 19"/>
          <p:cNvSpPr/>
          <p:nvPr/>
        </p:nvSpPr>
        <p:spPr>
          <a:xfrm>
            <a:off x="7442668" y="4744472"/>
            <a:ext cx="8632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PARANAGUÁ</a:t>
            </a:r>
            <a:endParaRPr/>
          </a:p>
        </p:txBody>
      </p:sp>
      <p:sp>
        <p:nvSpPr>
          <p:cNvPr id="84" name="CustomShape 20"/>
          <p:cNvSpPr/>
          <p:nvPr/>
        </p:nvSpPr>
        <p:spPr>
          <a:xfrm>
            <a:off x="6725188" y="4506152"/>
            <a:ext cx="59184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CURITIBA</a:t>
            </a:r>
            <a:endParaRPr/>
          </a:p>
        </p:txBody>
      </p:sp>
      <p:sp>
        <p:nvSpPr>
          <p:cNvPr id="85" name="CustomShape 21"/>
          <p:cNvSpPr/>
          <p:nvPr/>
        </p:nvSpPr>
        <p:spPr>
          <a:xfrm>
            <a:off x="5147308" y="298875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TELÊMACO BORBA</a:t>
            </a:r>
            <a:endParaRPr/>
          </a:p>
        </p:txBody>
      </p:sp>
      <p:sp>
        <p:nvSpPr>
          <p:cNvPr id="86" name="CustomShape 26"/>
          <p:cNvSpPr/>
          <p:nvPr/>
        </p:nvSpPr>
        <p:spPr>
          <a:xfrm>
            <a:off x="3446309" y="1113872"/>
            <a:ext cx="1499758" cy="333720"/>
          </a:xfrm>
          <a:prstGeom prst="rect">
            <a:avLst/>
          </a:prstGeom>
          <a:solidFill>
            <a:srgbClr val="FFAFAF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PROJETO NORTE DO PARANÁ II</a:t>
            </a:r>
            <a:endParaRPr b="1"/>
          </a:p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Extensão de rede: 130 km </a:t>
            </a:r>
            <a:endParaRPr b="1"/>
          </a:p>
        </p:txBody>
      </p:sp>
      <p:sp>
        <p:nvSpPr>
          <p:cNvPr id="87" name="CustomShape 27"/>
          <p:cNvSpPr/>
          <p:nvPr/>
        </p:nvSpPr>
        <p:spPr>
          <a:xfrm>
            <a:off x="4196188" y="1452272"/>
            <a:ext cx="139320" cy="700920"/>
          </a:xfrm>
          <a:prstGeom prst="straightConnector1">
            <a:avLst/>
          </a:prstGeom>
          <a:ln w="648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88" name="CustomShape 29"/>
          <p:cNvSpPr/>
          <p:nvPr/>
        </p:nvSpPr>
        <p:spPr>
          <a:xfrm flipH="1">
            <a:off x="5635468" y="1641272"/>
            <a:ext cx="472680" cy="6296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89" name="CustomShape 31"/>
          <p:cNvSpPr/>
          <p:nvPr/>
        </p:nvSpPr>
        <p:spPr>
          <a:xfrm flipH="1">
            <a:off x="6679108" y="3008192"/>
            <a:ext cx="763200" cy="33588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90" name="CustomShape 33"/>
          <p:cNvSpPr/>
          <p:nvPr/>
        </p:nvSpPr>
        <p:spPr>
          <a:xfrm flipH="1">
            <a:off x="7442668" y="4377992"/>
            <a:ext cx="476640" cy="51516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91" name="CustomShape 35"/>
          <p:cNvSpPr/>
          <p:nvPr/>
        </p:nvSpPr>
        <p:spPr>
          <a:xfrm rot="10800000" flipV="1">
            <a:off x="4946068" y="4929872"/>
            <a:ext cx="554400" cy="4028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92" name="CustomShape 37"/>
          <p:cNvSpPr/>
          <p:nvPr/>
        </p:nvSpPr>
        <p:spPr>
          <a:xfrm rot="10800000" flipH="1" flipV="1">
            <a:off x="6047668" y="4487072"/>
            <a:ext cx="677520" cy="5202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93" name="CustomShape 42"/>
          <p:cNvSpPr/>
          <p:nvPr/>
        </p:nvSpPr>
        <p:spPr>
          <a:xfrm>
            <a:off x="3769228" y="2160032"/>
            <a:ext cx="3074760" cy="2733480"/>
          </a:xfrm>
          <a:prstGeom prst="rect">
            <a:avLst/>
          </a:prstGeom>
          <a:ln w="25560">
            <a:solidFill>
              <a:srgbClr val="4F8358"/>
            </a:solidFill>
            <a:miter/>
          </a:ln>
        </p:spPr>
      </p:sp>
      <p:sp>
        <p:nvSpPr>
          <p:cNvPr id="97" name="CustomShape 44"/>
          <p:cNvSpPr/>
          <p:nvPr/>
        </p:nvSpPr>
        <p:spPr>
          <a:xfrm rot="10800000" flipV="1">
            <a:off x="4149028" y="2400872"/>
            <a:ext cx="56880" cy="2934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98" name="CustomShape 45"/>
          <p:cNvSpPr/>
          <p:nvPr/>
        </p:nvSpPr>
        <p:spPr>
          <a:xfrm>
            <a:off x="5653468" y="414111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PONTA GROSSA</a:t>
            </a:r>
            <a:endParaRPr/>
          </a:p>
        </p:txBody>
      </p:sp>
      <p:sp>
        <p:nvSpPr>
          <p:cNvPr id="99" name="CustomShape 46"/>
          <p:cNvSpPr/>
          <p:nvPr/>
        </p:nvSpPr>
        <p:spPr>
          <a:xfrm>
            <a:off x="800668" y="2167952"/>
            <a:ext cx="2960280" cy="275220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00" name="CustomShape 47"/>
          <p:cNvSpPr/>
          <p:nvPr/>
        </p:nvSpPr>
        <p:spPr>
          <a:xfrm>
            <a:off x="2132668" y="4128512"/>
            <a:ext cx="2203200" cy="80928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01" name="CustomShape 48"/>
          <p:cNvSpPr/>
          <p:nvPr/>
        </p:nvSpPr>
        <p:spPr>
          <a:xfrm>
            <a:off x="3846988" y="3663392"/>
            <a:ext cx="583920" cy="90756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02" name="CustomShape 49"/>
          <p:cNvSpPr/>
          <p:nvPr/>
        </p:nvSpPr>
        <p:spPr>
          <a:xfrm>
            <a:off x="4335868" y="4241192"/>
            <a:ext cx="1531440" cy="50436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03" name="CustomShape 51"/>
          <p:cNvSpPr/>
          <p:nvPr/>
        </p:nvSpPr>
        <p:spPr>
          <a:xfrm rot="10800000" flipV="1">
            <a:off x="794548" y="4130312"/>
            <a:ext cx="350640" cy="4838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grpSp>
        <p:nvGrpSpPr>
          <p:cNvPr id="104" name="Group 103"/>
          <p:cNvGrpSpPr/>
          <p:nvPr/>
        </p:nvGrpSpPr>
        <p:grpSpPr>
          <a:xfrm>
            <a:off x="7248600" y="1358177"/>
            <a:ext cx="1895400" cy="1354563"/>
            <a:chOff x="7184880" y="1338881"/>
            <a:chExt cx="1895400" cy="1354563"/>
          </a:xfrm>
        </p:grpSpPr>
        <p:sp>
          <p:nvSpPr>
            <p:cNvPr id="105" name="CustomShape 22"/>
            <p:cNvSpPr/>
            <p:nvPr/>
          </p:nvSpPr>
          <p:spPr>
            <a:xfrm>
              <a:off x="7184880" y="1437750"/>
              <a:ext cx="256680" cy="144000"/>
            </a:xfrm>
            <a:prstGeom prst="rect">
              <a:avLst/>
            </a:prstGeom>
            <a:solidFill>
              <a:srgbClr val="FF9933"/>
            </a:solidFill>
            <a:ln w="25560">
              <a:solidFill>
                <a:srgbClr val="CC9900"/>
              </a:solidFill>
              <a:miter/>
            </a:ln>
          </p:spPr>
        </p:sp>
        <p:sp>
          <p:nvSpPr>
            <p:cNvPr id="106" name="CustomShape 23"/>
            <p:cNvSpPr/>
            <p:nvPr/>
          </p:nvSpPr>
          <p:spPr>
            <a:xfrm>
              <a:off x="7184880" y="1758510"/>
              <a:ext cx="256680" cy="144000"/>
            </a:xfrm>
            <a:prstGeom prst="rect">
              <a:avLst/>
            </a:prstGeom>
            <a:solidFill>
              <a:srgbClr val="4F8358"/>
            </a:solidFill>
            <a:ln w="25560">
              <a:solidFill>
                <a:srgbClr val="4F8358"/>
              </a:solidFill>
              <a:miter/>
            </a:ln>
          </p:spPr>
        </p:sp>
        <p:sp>
          <p:nvSpPr>
            <p:cNvPr id="107" name="CustomShape 24"/>
            <p:cNvSpPr/>
            <p:nvPr/>
          </p:nvSpPr>
          <p:spPr>
            <a:xfrm>
              <a:off x="7415280" y="1338881"/>
              <a:ext cx="1466640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000000"/>
                  </a:solidFill>
                  <a:latin typeface="Calibri"/>
                </a:rPr>
                <a:t>Blocos de Exploração COPEL &amp; Parceiros</a:t>
              </a:r>
              <a:endParaRPr/>
            </a:p>
          </p:txBody>
        </p:sp>
        <p:sp>
          <p:nvSpPr>
            <p:cNvPr id="108" name="CustomShape 25"/>
            <p:cNvSpPr/>
            <p:nvPr/>
          </p:nvSpPr>
          <p:spPr>
            <a:xfrm>
              <a:off x="7410600" y="1666308"/>
              <a:ext cx="1669680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000000"/>
                  </a:solidFill>
                  <a:latin typeface="Calibri"/>
                </a:rPr>
                <a:t>Blocos de Exploração PETROBRAS</a:t>
              </a:r>
              <a:endParaRPr/>
            </a:p>
          </p:txBody>
        </p:sp>
        <p:sp>
          <p:nvSpPr>
            <p:cNvPr id="109" name="Line 38"/>
            <p:cNvSpPr/>
            <p:nvPr/>
          </p:nvSpPr>
          <p:spPr>
            <a:xfrm>
              <a:off x="7184880" y="2161710"/>
              <a:ext cx="257040" cy="0"/>
            </a:xfrm>
            <a:prstGeom prst="line">
              <a:avLst/>
            </a:prstGeom>
            <a:ln w="6480">
              <a:solidFill>
                <a:srgbClr val="524AF0"/>
              </a:solidFill>
              <a:miter/>
            </a:ln>
          </p:spPr>
        </p:sp>
        <p:sp>
          <p:nvSpPr>
            <p:cNvPr id="110" name="CustomShape 39"/>
            <p:cNvSpPr/>
            <p:nvPr/>
          </p:nvSpPr>
          <p:spPr>
            <a:xfrm>
              <a:off x="7426440" y="2034630"/>
              <a:ext cx="155052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000000"/>
                  </a:solidFill>
                  <a:latin typeface="Calibri"/>
                </a:rPr>
                <a:t>Rede COMPAGAS</a:t>
              </a:r>
              <a:endParaRPr/>
            </a:p>
          </p:txBody>
        </p:sp>
        <p:sp>
          <p:nvSpPr>
            <p:cNvPr id="111" name="Line 40"/>
            <p:cNvSpPr/>
            <p:nvPr/>
          </p:nvSpPr>
          <p:spPr>
            <a:xfrm>
              <a:off x="7184880" y="2386364"/>
              <a:ext cx="257040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</p:sp>
        <p:sp>
          <p:nvSpPr>
            <p:cNvPr id="112" name="CustomShape 41"/>
            <p:cNvSpPr/>
            <p:nvPr/>
          </p:nvSpPr>
          <p:spPr>
            <a:xfrm>
              <a:off x="7410600" y="2253870"/>
              <a:ext cx="159840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000000"/>
                  </a:solidFill>
                  <a:latin typeface="Calibri"/>
                </a:rPr>
                <a:t>Gasoduto Bolívia - Brazil</a:t>
              </a:r>
              <a:endParaRPr/>
            </a:p>
          </p:txBody>
        </p:sp>
        <p:sp>
          <p:nvSpPr>
            <p:cNvPr id="113" name="Line 52"/>
            <p:cNvSpPr/>
            <p:nvPr/>
          </p:nvSpPr>
          <p:spPr>
            <a:xfrm>
              <a:off x="7184880" y="2596978"/>
              <a:ext cx="257040" cy="0"/>
            </a:xfrm>
            <a:prstGeom prst="line">
              <a:avLst/>
            </a:prstGeom>
            <a:ln w="6480">
              <a:solidFill>
                <a:srgbClr val="000000"/>
              </a:solidFill>
              <a:custDash>
                <a:ds d="140000" sp="105000"/>
              </a:custDash>
              <a:miter/>
            </a:ln>
          </p:spPr>
        </p:sp>
        <p:sp>
          <p:nvSpPr>
            <p:cNvPr id="114" name="CustomShape 53"/>
            <p:cNvSpPr/>
            <p:nvPr/>
          </p:nvSpPr>
          <p:spPr>
            <a:xfrm>
              <a:off x="7410600" y="2465924"/>
              <a:ext cx="166968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>
                  <a:solidFill>
                    <a:srgbClr val="000000"/>
                  </a:solidFill>
                  <a:latin typeface="Calibri"/>
                </a:rPr>
                <a:t>Rede Integração Energética</a:t>
              </a:r>
              <a:endParaRPr/>
            </a:p>
          </p:txBody>
        </p:sp>
      </p:grpSp>
      <p:sp>
        <p:nvSpPr>
          <p:cNvPr id="115" name="CustomShape 28"/>
          <p:cNvSpPr/>
          <p:nvPr/>
        </p:nvSpPr>
        <p:spPr>
          <a:xfrm>
            <a:off x="5374108" y="1302512"/>
            <a:ext cx="1469880" cy="333720"/>
          </a:xfrm>
          <a:prstGeom prst="rect">
            <a:avLst/>
          </a:prstGeom>
          <a:solidFill>
            <a:srgbClr val="FF9933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PROJETO NORTE DO PARANÁ</a:t>
            </a:r>
            <a:endParaRPr b="1"/>
          </a:p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Extensão de rede : 212 km </a:t>
            </a:r>
            <a:endParaRPr b="1"/>
          </a:p>
        </p:txBody>
      </p:sp>
      <p:sp>
        <p:nvSpPr>
          <p:cNvPr id="116" name="CustomShape 30"/>
          <p:cNvSpPr/>
          <p:nvPr/>
        </p:nvSpPr>
        <p:spPr>
          <a:xfrm>
            <a:off x="7194509" y="2988752"/>
            <a:ext cx="1327799" cy="333720"/>
          </a:xfrm>
          <a:prstGeom prst="rect">
            <a:avLst/>
          </a:prstGeom>
          <a:solidFill>
            <a:srgbClr val="FF0000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>
                <a:solidFill>
                  <a:srgbClr val="FFFFFF"/>
                </a:solidFill>
                <a:latin typeface="Calibri"/>
              </a:rPr>
              <a:t>PROJETO PAPELEIRAS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>
                <a:solidFill>
                  <a:srgbClr val="FFFFFF"/>
                </a:solidFill>
                <a:latin typeface="Calibri"/>
              </a:rPr>
              <a:t>Extensão de rede : 210 km </a:t>
            </a:r>
            <a:endParaRPr b="1" dirty="0"/>
          </a:p>
        </p:txBody>
      </p:sp>
      <p:sp>
        <p:nvSpPr>
          <p:cNvPr id="117" name="CustomShape 32"/>
          <p:cNvSpPr/>
          <p:nvPr/>
        </p:nvSpPr>
        <p:spPr>
          <a:xfrm>
            <a:off x="7202976" y="4039592"/>
            <a:ext cx="1433024" cy="333720"/>
          </a:xfrm>
          <a:prstGeom prst="rect">
            <a:avLst/>
          </a:prstGeom>
          <a:solidFill>
            <a:srgbClr val="CCFFCC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>
                <a:solidFill>
                  <a:srgbClr val="000000"/>
                </a:solidFill>
                <a:latin typeface="Calibri"/>
              </a:rPr>
              <a:t>PROJETO PARANAGUÁ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>
                <a:solidFill>
                  <a:srgbClr val="000000"/>
                </a:solidFill>
                <a:latin typeface="Calibri"/>
              </a:rPr>
              <a:t>Extensão de rede : 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130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km</a:t>
            </a:r>
            <a:endParaRPr b="1" dirty="0"/>
          </a:p>
        </p:txBody>
      </p:sp>
      <p:sp>
        <p:nvSpPr>
          <p:cNvPr id="118" name="CustomShape 34"/>
          <p:cNvSpPr/>
          <p:nvPr/>
        </p:nvSpPr>
        <p:spPr>
          <a:xfrm>
            <a:off x="4692909" y="5736632"/>
            <a:ext cx="1614758" cy="333720"/>
          </a:xfrm>
          <a:prstGeom prst="rect">
            <a:avLst/>
          </a:prstGeom>
          <a:solidFill>
            <a:srgbClr val="9ED3D7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PROJETO SÃO MATEUS DO SUL</a:t>
            </a:r>
            <a:endParaRPr b="1"/>
          </a:p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Extensão de rede : 82 km</a:t>
            </a:r>
            <a:endParaRPr b="1"/>
          </a:p>
        </p:txBody>
      </p:sp>
      <p:sp>
        <p:nvSpPr>
          <p:cNvPr id="119" name="CustomShape 36"/>
          <p:cNvSpPr/>
          <p:nvPr/>
        </p:nvSpPr>
        <p:spPr>
          <a:xfrm>
            <a:off x="6686243" y="5528552"/>
            <a:ext cx="1433290" cy="333720"/>
          </a:xfrm>
          <a:prstGeom prst="rect">
            <a:avLst/>
          </a:prstGeom>
          <a:solidFill>
            <a:srgbClr val="0070C0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FFFFFF"/>
                </a:solidFill>
                <a:latin typeface="Calibri"/>
              </a:rPr>
              <a:t>PROJETO LAPA</a:t>
            </a:r>
            <a:endParaRPr b="1"/>
          </a:p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FFFFFF"/>
                </a:solidFill>
                <a:latin typeface="Calibri"/>
              </a:rPr>
              <a:t>Extensão de rede : 80 km</a:t>
            </a:r>
            <a:endParaRPr b="1"/>
          </a:p>
        </p:txBody>
      </p:sp>
      <p:sp>
        <p:nvSpPr>
          <p:cNvPr id="120" name="CustomShape 50"/>
          <p:cNvSpPr/>
          <p:nvPr/>
        </p:nvSpPr>
        <p:spPr>
          <a:xfrm>
            <a:off x="157708" y="5098352"/>
            <a:ext cx="1974600" cy="33372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PROJETO INTEGRAÇÃO ENERGÉTICA</a:t>
            </a:r>
            <a:endParaRPr b="1"/>
          </a:p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Extensão de rede : 740 km </a:t>
            </a:r>
            <a:endParaRPr b="1"/>
          </a:p>
        </p:txBody>
      </p:sp>
      <p:grpSp>
        <p:nvGrpSpPr>
          <p:cNvPr id="121" name="Group 120"/>
          <p:cNvGrpSpPr/>
          <p:nvPr/>
        </p:nvGrpSpPr>
        <p:grpSpPr>
          <a:xfrm>
            <a:off x="161952" y="6133870"/>
            <a:ext cx="4441929" cy="582205"/>
            <a:chOff x="128084" y="6031100"/>
            <a:chExt cx="4441929" cy="582205"/>
          </a:xfrm>
        </p:grpSpPr>
        <p:sp>
          <p:nvSpPr>
            <p:cNvPr id="122" name="Rectangle 121"/>
            <p:cNvSpPr/>
            <p:nvPr/>
          </p:nvSpPr>
          <p:spPr>
            <a:xfrm>
              <a:off x="128085" y="6051828"/>
              <a:ext cx="1045421" cy="561477"/>
            </a:xfrm>
            <a:prstGeom prst="rect">
              <a:avLst/>
            </a:prstGeom>
            <a:solidFill>
              <a:srgbClr val="22A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stomShape 4"/>
            <p:cNvSpPr/>
            <p:nvPr/>
          </p:nvSpPr>
          <p:spPr>
            <a:xfrm>
              <a:off x="128084" y="6099105"/>
              <a:ext cx="1045421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90000"/>
                </a:lnSpc>
              </a:pPr>
              <a:r>
                <a:rPr lang="pt-BR" sz="2800" b="1">
                  <a:solidFill>
                    <a:schemeClr val="bg1"/>
                  </a:solidFill>
                </a:rPr>
                <a:t>Total</a:t>
              </a:r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173506" y="6031100"/>
              <a:ext cx="3396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Extensão da rede: </a:t>
              </a:r>
              <a:r>
                <a:rPr lang="pt-BR" sz="2800" b="1" dirty="0" smtClean="0">
                  <a:solidFill>
                    <a:srgbClr val="22ABEB"/>
                  </a:solidFill>
                </a:rPr>
                <a:t>1.954 </a:t>
              </a:r>
              <a:r>
                <a:rPr lang="pt-BR" sz="2800" b="1" dirty="0">
                  <a:solidFill>
                    <a:srgbClr val="22ABEB"/>
                  </a:solidFill>
                </a:rPr>
                <a:t>km </a:t>
              </a:r>
              <a:endParaRPr lang="pt-BR" sz="2800" dirty="0">
                <a:solidFill>
                  <a:srgbClr val="22ABEB"/>
                </a:solidFill>
              </a:endParaRPr>
            </a:p>
          </p:txBody>
        </p:sp>
      </p:grpSp>
      <p:sp>
        <p:nvSpPr>
          <p:cNvPr id="125" name="CustomShape 43"/>
          <p:cNvSpPr/>
          <p:nvPr/>
        </p:nvSpPr>
        <p:spPr>
          <a:xfrm>
            <a:off x="3292948" y="2988752"/>
            <a:ext cx="1825200" cy="333720"/>
          </a:xfrm>
          <a:prstGeom prst="rect">
            <a:avLst/>
          </a:prstGeom>
          <a:solidFill>
            <a:srgbClr val="4F8358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u="sng">
                <a:solidFill>
                  <a:srgbClr val="FFFFFF"/>
                </a:solidFill>
                <a:latin typeface="Calibri"/>
              </a:rPr>
              <a:t>PROJETO ARAUCÁRIA - SARANDI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800">
                <a:solidFill>
                  <a:srgbClr val="FFFFFF"/>
                </a:solidFill>
                <a:latin typeface="Calibri"/>
              </a:rPr>
              <a:t>Extensão de rede : 390 km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74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6650609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Oportunidades de negócios</a:t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Biometano - COMPAGAS </a:t>
            </a:r>
            <a:r>
              <a:rPr lang="en-JM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(2016-2024)</a:t>
            </a:r>
          </a:p>
        </p:txBody>
      </p:sp>
      <p:sp>
        <p:nvSpPr>
          <p:cNvPr id="75" name="CustomShape 9"/>
          <p:cNvSpPr/>
          <p:nvPr/>
        </p:nvSpPr>
        <p:spPr>
          <a:xfrm>
            <a:off x="5965880" y="6312248"/>
            <a:ext cx="257040" cy="104040"/>
          </a:xfrm>
          <a:prstGeom prst="rect">
            <a:avLst/>
          </a:prstGeom>
          <a:solidFill>
            <a:srgbClr val="008000"/>
          </a:solidFill>
          <a:ln w="9525" cmpd="sng">
            <a:solidFill>
              <a:schemeClr val="bg1">
                <a:lumMod val="65000"/>
              </a:schemeClr>
            </a:solidFill>
            <a:miter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6" name="CustomShape 10"/>
          <p:cNvSpPr/>
          <p:nvPr/>
        </p:nvSpPr>
        <p:spPr>
          <a:xfrm>
            <a:off x="5965880" y="6482383"/>
            <a:ext cx="257040" cy="102960"/>
          </a:xfrm>
          <a:prstGeom prst="rect">
            <a:avLst/>
          </a:prstGeom>
          <a:solidFill>
            <a:srgbClr val="CCFFCC"/>
          </a:solidFill>
          <a:ln w="9525" cmpd="sng">
            <a:solidFill>
              <a:schemeClr val="bg1">
                <a:lumMod val="65000"/>
              </a:schemeClr>
            </a:solidFill>
            <a:miter/>
          </a:ln>
        </p:spPr>
      </p:sp>
      <p:sp>
        <p:nvSpPr>
          <p:cNvPr id="77" name="CustomShape 14"/>
          <p:cNvSpPr/>
          <p:nvPr/>
        </p:nvSpPr>
        <p:spPr>
          <a:xfrm>
            <a:off x="5889680" y="5906516"/>
            <a:ext cx="2517720" cy="394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MUNICÍPIOS COM POTENCIAL </a:t>
            </a:r>
            <a:endParaRPr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COM BIOGÁS</a:t>
            </a:r>
            <a:endParaRPr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060" y="5916742"/>
            <a:ext cx="2815707" cy="784463"/>
            <a:chOff x="228060" y="5882874"/>
            <a:chExt cx="2815707" cy="784463"/>
          </a:xfrm>
        </p:grpSpPr>
        <p:sp>
          <p:nvSpPr>
            <p:cNvPr id="66" name="CustomShape 1"/>
            <p:cNvSpPr/>
            <p:nvPr/>
          </p:nvSpPr>
          <p:spPr>
            <a:xfrm>
              <a:off x="228060" y="5960037"/>
              <a:ext cx="257040" cy="102960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67" name="CustomShape 2"/>
            <p:cNvSpPr/>
            <p:nvPr/>
          </p:nvSpPr>
          <p:spPr>
            <a:xfrm>
              <a:off x="228060" y="6130172"/>
              <a:ext cx="257040" cy="102960"/>
            </a:xfrm>
            <a:prstGeom prst="rect">
              <a:avLst/>
            </a:prstGeom>
            <a:solidFill>
              <a:srgbClr val="FFD6AD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68" name="CustomShape 3"/>
            <p:cNvSpPr/>
            <p:nvPr/>
          </p:nvSpPr>
          <p:spPr>
            <a:xfrm>
              <a:off x="228060" y="6300307"/>
              <a:ext cx="257040" cy="102960"/>
            </a:xfrm>
            <a:prstGeom prst="rect">
              <a:avLst/>
            </a:prstGeom>
            <a:solidFill>
              <a:srgbClr val="DDD6FE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72" name="Line 7"/>
            <p:cNvSpPr/>
            <p:nvPr/>
          </p:nvSpPr>
          <p:spPr>
            <a:xfrm>
              <a:off x="228060" y="6558717"/>
              <a:ext cx="257400" cy="0"/>
            </a:xfrm>
            <a:prstGeom prst="line">
              <a:avLst/>
            </a:prstGeom>
            <a:ln w="34920">
              <a:solidFill>
                <a:srgbClr val="FFFF00"/>
              </a:solidFill>
              <a:round/>
            </a:ln>
          </p:spPr>
        </p:sp>
        <p:sp>
          <p:nvSpPr>
            <p:cNvPr id="73" name="CustomShape 8"/>
            <p:cNvSpPr/>
            <p:nvPr/>
          </p:nvSpPr>
          <p:spPr>
            <a:xfrm>
              <a:off x="473080" y="6424697"/>
              <a:ext cx="1388880" cy="2426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GASBOL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3080" y="5882874"/>
              <a:ext cx="2570687" cy="586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Municípios atendidos por rede de distribuição (8)</a:t>
              </a:r>
            </a:p>
            <a:p>
              <a:pPr>
                <a:lnSpc>
                  <a:spcPct val="12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Municípios atendidos por GNC (5)</a:t>
              </a:r>
            </a:p>
            <a:p>
              <a:pPr>
                <a:lnSpc>
                  <a:spcPct val="120000"/>
                </a:lnSpc>
              </a:pPr>
              <a:r>
                <a:rPr lang="pt-BR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Municípios atendidos por GNL (1)</a:t>
              </a: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222920" y="6235085"/>
            <a:ext cx="2570687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900">
                <a:solidFill>
                  <a:schemeClr val="tx1">
                    <a:lumMod val="75000"/>
                    <a:lumOff val="25000"/>
                  </a:schemeClr>
                </a:solidFill>
              </a:rPr>
              <a:t>Biometano (Cana de açúcar)</a:t>
            </a:r>
          </a:p>
          <a:p>
            <a:pPr>
              <a:lnSpc>
                <a:spcPct val="120000"/>
              </a:lnSpc>
            </a:pPr>
            <a:r>
              <a:rPr lang="pt-BR" sz="900">
                <a:solidFill>
                  <a:schemeClr val="tx1">
                    <a:lumMod val="75000"/>
                    <a:lumOff val="25000"/>
                  </a:schemeClr>
                </a:solidFill>
              </a:rPr>
              <a:t>Biometano (Suínos)</a:t>
            </a:r>
          </a:p>
        </p:txBody>
      </p:sp>
      <p:pic>
        <p:nvPicPr>
          <p:cNvPr id="15" name="Picture 14" descr="mapa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" y="931371"/>
            <a:ext cx="7866716" cy="5471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79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933" y="3778955"/>
            <a:ext cx="2243667" cy="247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CURITIBA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» SEDE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Rua Hasdrúbal Bellegard, 1177 - Cidade Industrial 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CEP: 81460-120 Fone: (41) 3312-1900 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Veja no google maps</a:t>
            </a:r>
          </a:p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» ESPAÇO COMPAGAS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Avenida Visconde de Guarapuava, 5170 Batel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CEP: 80240-010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Veja no google maps </a:t>
            </a:r>
          </a:p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LONDRINA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Rua Ibiporã, 520 - Jardim Santo Antonio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CEP: 86060-510 Tel: (43) 3328-5034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Veja no google maps</a:t>
            </a:r>
          </a:p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PONTA GROSSA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Rua Lamenha Lins, 57 - Bairro Uvaranas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CEP: 84025-030 Tel: (42) 3229-5279</a:t>
            </a:r>
          </a:p>
        </p:txBody>
      </p:sp>
    </p:spTree>
    <p:extLst>
      <p:ext uri="{BB962C8B-B14F-4D97-AF65-F5344CB8AC3E}">
        <p14:creationId xmlns:p14="http://schemas.microsoft.com/office/powerpoint/2010/main" val="18721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516</Words>
  <Application>Microsoft Macintosh PowerPoint</Application>
  <PresentationFormat>On-screen Show (4:3)</PresentationFormat>
  <Paragraphs>159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19</cp:revision>
  <dcterms:created xsi:type="dcterms:W3CDTF">2016-01-27T17:25:57Z</dcterms:created>
  <dcterms:modified xsi:type="dcterms:W3CDTF">2016-08-01T20:02:25Z</dcterms:modified>
</cp:coreProperties>
</file>