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70" r:id="rId15"/>
    <p:sldId id="268"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1F41"/>
    <a:srgbClr val="8E0E69"/>
    <a:srgbClr val="DD0060"/>
    <a:srgbClr val="1F1C70"/>
    <a:srgbClr val="8F02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975" autoAdjust="0"/>
    <p:restoredTop sz="94660"/>
  </p:normalViewPr>
  <p:slideViewPr>
    <p:cSldViewPr snapToGrid="0" snapToObjects="1">
      <p:cViewPr varScale="1">
        <p:scale>
          <a:sx n="146" d="100"/>
          <a:sy n="146" d="100"/>
        </p:scale>
        <p:origin x="-3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E49CD5BF-7CA6-1B4E-B4D8-B05DD517FD00}" type="datetimeFigureOut">
              <a:t>11/03/16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DB29-2C8C-F541-AB73-A758C5B01DDD}" type="slidenum">
              <a:t>‹#›</a:t>
            </a:fld>
            <a:endParaRPr lang="en-US"/>
          </a:p>
        </p:txBody>
      </p:sp>
    </p:spTree>
    <p:extLst>
      <p:ext uri="{BB962C8B-B14F-4D97-AF65-F5344CB8AC3E}">
        <p14:creationId xmlns:p14="http://schemas.microsoft.com/office/powerpoint/2010/main" val="381382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E49CD5BF-7CA6-1B4E-B4D8-B05DD517FD00}" type="datetimeFigureOut">
              <a:t>11/03/16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DB29-2C8C-F541-AB73-A758C5B01DDD}" type="slidenum">
              <a:t>‹#›</a:t>
            </a:fld>
            <a:endParaRPr lang="en-US"/>
          </a:p>
        </p:txBody>
      </p:sp>
    </p:spTree>
    <p:extLst>
      <p:ext uri="{BB962C8B-B14F-4D97-AF65-F5344CB8AC3E}">
        <p14:creationId xmlns:p14="http://schemas.microsoft.com/office/powerpoint/2010/main" val="274196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E49CD5BF-7CA6-1B4E-B4D8-B05DD517FD00}" type="datetimeFigureOut">
              <a:t>11/03/16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DB29-2C8C-F541-AB73-A758C5B01DDD}" type="slidenum">
              <a:t>‹#›</a:t>
            </a:fld>
            <a:endParaRPr lang="en-US"/>
          </a:p>
        </p:txBody>
      </p:sp>
    </p:spTree>
    <p:extLst>
      <p:ext uri="{BB962C8B-B14F-4D97-AF65-F5344CB8AC3E}">
        <p14:creationId xmlns:p14="http://schemas.microsoft.com/office/powerpoint/2010/main" val="7774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E49CD5BF-7CA6-1B4E-B4D8-B05DD517FD00}" type="datetimeFigureOut">
              <a:t>11/03/16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DB29-2C8C-F541-AB73-A758C5B01DDD}" type="slidenum">
              <a:t>‹#›</a:t>
            </a:fld>
            <a:endParaRPr lang="en-US"/>
          </a:p>
        </p:txBody>
      </p:sp>
    </p:spTree>
    <p:extLst>
      <p:ext uri="{BB962C8B-B14F-4D97-AF65-F5344CB8AC3E}">
        <p14:creationId xmlns:p14="http://schemas.microsoft.com/office/powerpoint/2010/main" val="238145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E49CD5BF-7CA6-1B4E-B4D8-B05DD517FD00}" type="datetimeFigureOut">
              <a:t>11/03/16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DB29-2C8C-F541-AB73-A758C5B01DDD}" type="slidenum">
              <a:t>‹#›</a:t>
            </a:fld>
            <a:endParaRPr lang="en-US"/>
          </a:p>
        </p:txBody>
      </p:sp>
    </p:spTree>
    <p:extLst>
      <p:ext uri="{BB962C8B-B14F-4D97-AF65-F5344CB8AC3E}">
        <p14:creationId xmlns:p14="http://schemas.microsoft.com/office/powerpoint/2010/main" val="389302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E49CD5BF-7CA6-1B4E-B4D8-B05DD517FD00}" type="datetimeFigureOut">
              <a:t>11/03/16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DB29-2C8C-F541-AB73-A758C5B01DDD}" type="slidenum">
              <a:t>‹#›</a:t>
            </a:fld>
            <a:endParaRPr lang="en-US"/>
          </a:p>
        </p:txBody>
      </p:sp>
    </p:spTree>
    <p:extLst>
      <p:ext uri="{BB962C8B-B14F-4D97-AF65-F5344CB8AC3E}">
        <p14:creationId xmlns:p14="http://schemas.microsoft.com/office/powerpoint/2010/main" val="8933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E49CD5BF-7CA6-1B4E-B4D8-B05DD517FD00}" type="datetimeFigureOut">
              <a:t>11/03/16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1DB29-2C8C-F541-AB73-A758C5B01DDD}" type="slidenum">
              <a:t>‹#›</a:t>
            </a:fld>
            <a:endParaRPr lang="en-US"/>
          </a:p>
        </p:txBody>
      </p:sp>
    </p:spTree>
    <p:extLst>
      <p:ext uri="{BB962C8B-B14F-4D97-AF65-F5344CB8AC3E}">
        <p14:creationId xmlns:p14="http://schemas.microsoft.com/office/powerpoint/2010/main" val="255225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E49CD5BF-7CA6-1B4E-B4D8-B05DD517FD00}" type="datetimeFigureOut">
              <a:t>11/03/16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1DB29-2C8C-F541-AB73-A758C5B01DDD}" type="slidenum">
              <a:t>‹#›</a:t>
            </a:fld>
            <a:endParaRPr lang="en-US"/>
          </a:p>
        </p:txBody>
      </p:sp>
    </p:spTree>
    <p:extLst>
      <p:ext uri="{BB962C8B-B14F-4D97-AF65-F5344CB8AC3E}">
        <p14:creationId xmlns:p14="http://schemas.microsoft.com/office/powerpoint/2010/main" val="160341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CD5BF-7CA6-1B4E-B4D8-B05DD517FD00}" type="datetimeFigureOut">
              <a:t>11/03/16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1DB29-2C8C-F541-AB73-A758C5B01DDD}" type="slidenum">
              <a:t>‹#›</a:t>
            </a:fld>
            <a:endParaRPr lang="en-US"/>
          </a:p>
        </p:txBody>
      </p:sp>
    </p:spTree>
    <p:extLst>
      <p:ext uri="{BB962C8B-B14F-4D97-AF65-F5344CB8AC3E}">
        <p14:creationId xmlns:p14="http://schemas.microsoft.com/office/powerpoint/2010/main" val="410869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E49CD5BF-7CA6-1B4E-B4D8-B05DD517FD00}" type="datetimeFigureOut">
              <a:t>11/03/16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DB29-2C8C-F541-AB73-A758C5B01DDD}" type="slidenum">
              <a:t>‹#›</a:t>
            </a:fld>
            <a:endParaRPr lang="en-US"/>
          </a:p>
        </p:txBody>
      </p:sp>
    </p:spTree>
    <p:extLst>
      <p:ext uri="{BB962C8B-B14F-4D97-AF65-F5344CB8AC3E}">
        <p14:creationId xmlns:p14="http://schemas.microsoft.com/office/powerpoint/2010/main" val="102433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E49CD5BF-7CA6-1B4E-B4D8-B05DD517FD00}" type="datetimeFigureOut">
              <a:t>11/03/16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DB29-2C8C-F541-AB73-A758C5B01DDD}" type="slidenum">
              <a:t>‹#›</a:t>
            </a:fld>
            <a:endParaRPr lang="en-US"/>
          </a:p>
        </p:txBody>
      </p:sp>
    </p:spTree>
    <p:extLst>
      <p:ext uri="{BB962C8B-B14F-4D97-AF65-F5344CB8AC3E}">
        <p14:creationId xmlns:p14="http://schemas.microsoft.com/office/powerpoint/2010/main" val="27866864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CD5BF-7CA6-1B4E-B4D8-B05DD517FD00}" type="datetimeFigureOut">
              <a:t>11/03/16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1DB29-2C8C-F541-AB73-A758C5B01DDD}" type="slidenum">
              <a:t>‹#›</a:t>
            </a:fld>
            <a:endParaRPr lang="en-US"/>
          </a:p>
        </p:txBody>
      </p:sp>
    </p:spTree>
    <p:extLst>
      <p:ext uri="{BB962C8B-B14F-4D97-AF65-F5344CB8AC3E}">
        <p14:creationId xmlns:p14="http://schemas.microsoft.com/office/powerpoint/2010/main" val="2449879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microsoft.com/office/2007/relationships/hdphoto" Target="../media/hdphoto2.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925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447" r="5601"/>
          <a:stretch/>
        </p:blipFill>
        <p:spPr bwMode="auto">
          <a:xfrm>
            <a:off x="0" y="2276872"/>
            <a:ext cx="6341822" cy="45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Museus Paraná</a:t>
            </a:r>
          </a:p>
        </p:txBody>
      </p:sp>
      <p:sp>
        <p:nvSpPr>
          <p:cNvPr id="6" name="Rectangle 5"/>
          <p:cNvSpPr/>
          <p:nvPr/>
        </p:nvSpPr>
        <p:spPr>
          <a:xfrm>
            <a:off x="6341822" y="2276872"/>
            <a:ext cx="2802177" cy="4581128"/>
          </a:xfrm>
          <a:prstGeom prst="rect">
            <a:avLst/>
          </a:prstGeom>
          <a:solidFill>
            <a:srgbClr val="8F024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6697660" y="4228212"/>
            <a:ext cx="3038624" cy="369332"/>
          </a:xfrm>
          <a:prstGeom prst="rect">
            <a:avLst/>
          </a:prstGeom>
          <a:noFill/>
        </p:spPr>
        <p:txBody>
          <a:bodyPr wrap="square" rtlCol="0">
            <a:spAutoFit/>
          </a:bodyPr>
          <a:lstStyle/>
          <a:p>
            <a:pPr>
              <a:spcBef>
                <a:spcPts val="1200"/>
              </a:spcBef>
              <a:buClr>
                <a:srgbClr val="1F1C70"/>
              </a:buClr>
            </a:pPr>
            <a:r>
              <a:rPr lang="en-US" b="1">
                <a:solidFill>
                  <a:schemeClr val="bg1"/>
                </a:solidFill>
              </a:rPr>
              <a:t>Museu Paranaense</a:t>
            </a:r>
          </a:p>
        </p:txBody>
      </p:sp>
      <p:sp>
        <p:nvSpPr>
          <p:cNvPr id="10" name="Text Box 3"/>
          <p:cNvSpPr txBox="1">
            <a:spLocks noChangeArrowheads="1"/>
          </p:cNvSpPr>
          <p:nvPr/>
        </p:nvSpPr>
        <p:spPr bwMode="auto">
          <a:xfrm>
            <a:off x="223141" y="6578363"/>
            <a:ext cx="1617662"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Kraw Penas</a:t>
            </a:r>
          </a:p>
        </p:txBody>
      </p:sp>
    </p:spTree>
    <p:extLst>
      <p:ext uri="{BB962C8B-B14F-4D97-AF65-F5344CB8AC3E}">
        <p14:creationId xmlns:p14="http://schemas.microsoft.com/office/powerpoint/2010/main" val="101310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5141" y="2276872"/>
            <a:ext cx="3031983" cy="45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5078"/>
            <a:ext cx="3045141" cy="45829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Museus Paraná</a:t>
            </a:r>
          </a:p>
        </p:txBody>
      </p:sp>
      <p:sp>
        <p:nvSpPr>
          <p:cNvPr id="6" name="Rectangle 5"/>
          <p:cNvSpPr/>
          <p:nvPr/>
        </p:nvSpPr>
        <p:spPr>
          <a:xfrm>
            <a:off x="6077124" y="2276872"/>
            <a:ext cx="3066875" cy="4581128"/>
          </a:xfrm>
          <a:prstGeom prst="rect">
            <a:avLst/>
          </a:prstGeom>
          <a:solidFill>
            <a:srgbClr val="8F024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6376149" y="4228212"/>
            <a:ext cx="3038624" cy="369332"/>
          </a:xfrm>
          <a:prstGeom prst="rect">
            <a:avLst/>
          </a:prstGeom>
          <a:noFill/>
        </p:spPr>
        <p:txBody>
          <a:bodyPr wrap="square" rtlCol="0">
            <a:spAutoFit/>
          </a:bodyPr>
          <a:lstStyle/>
          <a:p>
            <a:pPr>
              <a:spcBef>
                <a:spcPts val="1200"/>
              </a:spcBef>
              <a:buClr>
                <a:srgbClr val="1F1C70"/>
              </a:buClr>
            </a:pPr>
            <a:r>
              <a:rPr lang="en-US" b="1">
                <a:solidFill>
                  <a:schemeClr val="bg1"/>
                </a:solidFill>
              </a:rPr>
              <a:t>Sala do Artista Popular</a:t>
            </a:r>
          </a:p>
        </p:txBody>
      </p:sp>
      <p:sp>
        <p:nvSpPr>
          <p:cNvPr id="10" name="Text Box 3"/>
          <p:cNvSpPr txBox="1">
            <a:spLocks noChangeArrowheads="1"/>
          </p:cNvSpPr>
          <p:nvPr/>
        </p:nvSpPr>
        <p:spPr bwMode="auto">
          <a:xfrm>
            <a:off x="78460" y="6578363"/>
            <a:ext cx="1105088" cy="2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Fotos Kraw Penas</a:t>
            </a:r>
          </a:p>
        </p:txBody>
      </p:sp>
    </p:spTree>
    <p:extLst>
      <p:ext uri="{BB962C8B-B14F-4D97-AF65-F5344CB8AC3E}">
        <p14:creationId xmlns:p14="http://schemas.microsoft.com/office/powerpoint/2010/main" val="3618764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MON</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Museu Oscar Niemeyer</a:t>
            </a:r>
          </a:p>
        </p:txBody>
      </p:sp>
      <p:pic>
        <p:nvPicPr>
          <p:cNvPr id="1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22863"/>
          <a:stretch/>
        </p:blipFill>
        <p:spPr bwMode="auto">
          <a:xfrm>
            <a:off x="0" y="2276780"/>
            <a:ext cx="9144000" cy="458122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 name="Text Box 3"/>
          <p:cNvSpPr txBox="1">
            <a:spLocks noChangeArrowheads="1"/>
          </p:cNvSpPr>
          <p:nvPr/>
        </p:nvSpPr>
        <p:spPr bwMode="auto">
          <a:xfrm>
            <a:off x="7914846" y="6597235"/>
            <a:ext cx="1617663"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Kraw Penas</a:t>
            </a:r>
          </a:p>
        </p:txBody>
      </p:sp>
    </p:spTree>
    <p:extLst>
      <p:ext uri="{BB962C8B-B14F-4D97-AF65-F5344CB8AC3E}">
        <p14:creationId xmlns:p14="http://schemas.microsoft.com/office/powerpoint/2010/main" val="2981707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MON</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Museu Oscar Niemeyer</a:t>
            </a:r>
          </a:p>
        </p:txBody>
      </p:sp>
      <p:sp>
        <p:nvSpPr>
          <p:cNvPr id="13" name="Rectangle 1"/>
          <p:cNvSpPr txBox="1">
            <a:spLocks noChangeArrowheads="1"/>
          </p:cNvSpPr>
          <p:nvPr/>
        </p:nvSpPr>
        <p:spPr>
          <a:xfrm>
            <a:off x="467543" y="2428215"/>
            <a:ext cx="8209774" cy="4257905"/>
          </a:xfrm>
          <a:prstGeom prst="rect">
            <a:avLst/>
          </a:prstGeom>
          <a:ln/>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1800">
                <a:solidFill>
                  <a:schemeClr val="tx1">
                    <a:lumMod val="75000"/>
                    <a:lumOff val="25000"/>
                  </a:schemeClr>
                </a:solidFill>
              </a:rPr>
              <a:t>Inaugurado em 22 de novembro de </a:t>
            </a:r>
            <a:r>
              <a:rPr lang="pt-BR" sz="1800" b="1">
                <a:solidFill>
                  <a:schemeClr val="tx1">
                    <a:lumMod val="75000"/>
                    <a:lumOff val="25000"/>
                  </a:schemeClr>
                </a:solidFill>
              </a:rPr>
              <a:t>2002</a:t>
            </a:r>
            <a:r>
              <a:rPr lang="pt-BR" sz="1800">
                <a:solidFill>
                  <a:schemeClr val="tx1">
                    <a:lumMod val="75000"/>
                    <a:lumOff val="25000"/>
                  </a:schemeClr>
                </a:solidFill>
              </a:rPr>
              <a:t>, o projeto é de autoria </a:t>
            </a:r>
            <a:br>
              <a:rPr lang="pt-BR" sz="1800">
                <a:solidFill>
                  <a:schemeClr val="tx1">
                    <a:lumMod val="75000"/>
                    <a:lumOff val="25000"/>
                  </a:schemeClr>
                </a:solidFill>
              </a:rPr>
            </a:br>
            <a:r>
              <a:rPr lang="pt-BR" sz="1800">
                <a:solidFill>
                  <a:schemeClr val="tx1">
                    <a:lumMod val="75000"/>
                    <a:lumOff val="25000"/>
                  </a:schemeClr>
                </a:solidFill>
              </a:rPr>
              <a:t>do arquiteto brasileiro Oscar Niemeyer. </a:t>
            </a:r>
          </a:p>
          <a:p>
            <a:pPr marL="285750" indent="-285750" algn="l">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1800">
                <a:solidFill>
                  <a:schemeClr val="tx1">
                    <a:lumMod val="75000"/>
                    <a:lumOff val="25000"/>
                  </a:schemeClr>
                </a:solidFill>
              </a:rPr>
              <a:t>Realizou ao longo desses anos mais de </a:t>
            </a:r>
            <a:r>
              <a:rPr lang="pt-BR" sz="1800" b="1">
                <a:solidFill>
                  <a:schemeClr val="tx1">
                    <a:lumMod val="75000"/>
                    <a:lumOff val="25000"/>
                  </a:schemeClr>
                </a:solidFill>
              </a:rPr>
              <a:t>300 mostras </a:t>
            </a:r>
            <a:r>
              <a:rPr lang="pt-BR" sz="1800">
                <a:solidFill>
                  <a:schemeClr val="tx1">
                    <a:lumMod val="75000"/>
                    <a:lumOff val="25000"/>
                  </a:schemeClr>
                </a:solidFill>
              </a:rPr>
              <a:t>nacionais, </a:t>
            </a:r>
            <a:br>
              <a:rPr lang="pt-BR" sz="1800">
                <a:solidFill>
                  <a:schemeClr val="tx1">
                    <a:lumMod val="75000"/>
                    <a:lumOff val="25000"/>
                  </a:schemeClr>
                </a:solidFill>
              </a:rPr>
            </a:br>
            <a:r>
              <a:rPr lang="pt-BR" sz="1800">
                <a:solidFill>
                  <a:schemeClr val="tx1">
                    <a:lumMod val="75000"/>
                    <a:lumOff val="25000"/>
                  </a:schemeClr>
                </a:solidFill>
              </a:rPr>
              <a:t>internacionais e itinerantes. </a:t>
            </a:r>
          </a:p>
          <a:p>
            <a:pPr marL="285750" indent="-285750" algn="l">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1800">
                <a:solidFill>
                  <a:schemeClr val="tx1">
                    <a:lumMod val="75000"/>
                    <a:lumOff val="25000"/>
                  </a:schemeClr>
                </a:solidFill>
              </a:rPr>
              <a:t>Com um total de </a:t>
            </a:r>
            <a:r>
              <a:rPr lang="pt-BR" sz="1800" b="1">
                <a:solidFill>
                  <a:schemeClr val="tx1">
                    <a:lumMod val="75000"/>
                    <a:lumOff val="25000"/>
                  </a:schemeClr>
                </a:solidFill>
              </a:rPr>
              <a:t>12 salas</a:t>
            </a:r>
            <a:r>
              <a:rPr lang="pt-BR" sz="1800">
                <a:solidFill>
                  <a:schemeClr val="tx1">
                    <a:lumMod val="75000"/>
                    <a:lumOff val="25000"/>
                  </a:schemeClr>
                </a:solidFill>
              </a:rPr>
              <a:t> expositivas, a cada ano são realizadas mais de </a:t>
            </a:r>
            <a:r>
              <a:rPr lang="pt-BR" sz="1800" b="1">
                <a:solidFill>
                  <a:schemeClr val="tx1">
                    <a:lumMod val="75000"/>
                    <a:lumOff val="25000"/>
                  </a:schemeClr>
                </a:solidFill>
              </a:rPr>
              <a:t>20 mostras</a:t>
            </a:r>
            <a:r>
              <a:rPr lang="pt-BR" sz="1800">
                <a:solidFill>
                  <a:schemeClr val="tx1">
                    <a:lumMod val="75000"/>
                    <a:lumOff val="25000"/>
                  </a:schemeClr>
                </a:solidFill>
              </a:rPr>
              <a:t>, que juntas recebem um público superior a </a:t>
            </a:r>
            <a:r>
              <a:rPr lang="pt-BR" sz="1800" b="1">
                <a:solidFill>
                  <a:schemeClr val="tx1">
                    <a:lumMod val="75000"/>
                    <a:lumOff val="25000"/>
                  </a:schemeClr>
                </a:solidFill>
              </a:rPr>
              <a:t>300 mil visitantes</a:t>
            </a:r>
            <a:r>
              <a:rPr lang="pt-BR" sz="1800">
                <a:solidFill>
                  <a:schemeClr val="tx1">
                    <a:lumMod val="75000"/>
                    <a:lumOff val="25000"/>
                  </a:schemeClr>
                </a:solidFill>
              </a:rPr>
              <a:t>. </a:t>
            </a:r>
          </a:p>
          <a:p>
            <a:pPr marL="285750" indent="-285750" algn="l">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1800">
                <a:solidFill>
                  <a:schemeClr val="tx1">
                    <a:lumMod val="75000"/>
                    <a:lumOff val="25000"/>
                  </a:schemeClr>
                </a:solidFill>
              </a:rPr>
              <a:t>Cerca de </a:t>
            </a:r>
            <a:r>
              <a:rPr lang="pt-BR" sz="1800" b="1">
                <a:solidFill>
                  <a:schemeClr val="tx1">
                    <a:lumMod val="75000"/>
                    <a:lumOff val="25000"/>
                  </a:schemeClr>
                </a:solidFill>
              </a:rPr>
              <a:t>35 mil metros quadrados </a:t>
            </a:r>
            <a:r>
              <a:rPr lang="pt-BR" sz="1800">
                <a:solidFill>
                  <a:schemeClr val="tx1">
                    <a:lumMod val="75000"/>
                    <a:lumOff val="25000"/>
                  </a:schemeClr>
                </a:solidFill>
              </a:rPr>
              <a:t>de área construída e mais de </a:t>
            </a:r>
            <a:r>
              <a:rPr lang="pt-BR" sz="1800" b="1">
                <a:solidFill>
                  <a:schemeClr val="tx1">
                    <a:lumMod val="75000"/>
                    <a:lumOff val="25000"/>
                  </a:schemeClr>
                </a:solidFill>
              </a:rPr>
              <a:t>17 mil metros quadrados </a:t>
            </a:r>
            <a:r>
              <a:rPr lang="pt-BR" sz="1800">
                <a:solidFill>
                  <a:schemeClr val="tx1">
                    <a:lumMod val="75000"/>
                    <a:lumOff val="25000"/>
                  </a:schemeClr>
                </a:solidFill>
              </a:rPr>
              <a:t>de área expositiva, considerada </a:t>
            </a:r>
            <a:r>
              <a:rPr lang="pt-BR" sz="1800" b="1">
                <a:solidFill>
                  <a:schemeClr val="tx1">
                    <a:lumMod val="75000"/>
                    <a:lumOff val="25000"/>
                  </a:schemeClr>
                </a:solidFill>
              </a:rPr>
              <a:t>a maior da América Latina</a:t>
            </a:r>
            <a:r>
              <a:rPr lang="pt-BR" sz="1800">
                <a:solidFill>
                  <a:schemeClr val="tx1">
                    <a:lumMod val="75000"/>
                    <a:lumOff val="25000"/>
                  </a:schemeClr>
                </a:solidFill>
              </a:rPr>
              <a:t>.</a:t>
            </a:r>
          </a:p>
          <a:p>
            <a:pPr marL="285750" indent="-285750" algn="l">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1800">
                <a:solidFill>
                  <a:schemeClr val="tx1">
                    <a:lumMod val="75000"/>
                    <a:lumOff val="25000"/>
                  </a:schemeClr>
                </a:solidFill>
              </a:rPr>
              <a:t>Além da estrutura museológica, o</a:t>
            </a:r>
            <a:r>
              <a:rPr lang="pt-BR" sz="1800" i="1">
                <a:solidFill>
                  <a:schemeClr val="tx1">
                    <a:lumMod val="75000"/>
                    <a:lumOff val="25000"/>
                  </a:schemeClr>
                </a:solidFill>
              </a:rPr>
              <a:t> </a:t>
            </a:r>
            <a:r>
              <a:rPr lang="pt-BR" sz="1800">
                <a:solidFill>
                  <a:schemeClr val="tx1">
                    <a:lumMod val="75000"/>
                    <a:lumOff val="25000"/>
                  </a:schemeClr>
                </a:solidFill>
              </a:rPr>
              <a:t>MON possui </a:t>
            </a:r>
            <a:r>
              <a:rPr lang="pt-BR" sz="1800" b="1">
                <a:solidFill>
                  <a:schemeClr val="tx1">
                    <a:lumMod val="75000"/>
                    <a:lumOff val="25000"/>
                  </a:schemeClr>
                </a:solidFill>
              </a:rPr>
              <a:t>espaços que podem ser locados para eventos</a:t>
            </a:r>
            <a:r>
              <a:rPr lang="pt-BR" sz="1800">
                <a:solidFill>
                  <a:schemeClr val="tx1">
                    <a:lumMod val="75000"/>
                    <a:lumOff val="25000"/>
                  </a:schemeClr>
                </a:solidFill>
              </a:rPr>
              <a:t>, como o Auditório Poty Lazzarotto (372 pessoas), o Salão de Eventos (500 pessoas), o Miniauditório (60 lugares), e o Hall do Pátio das Esculturas (150 pessoas). O estacionamento tem vagas para mais de 300 carros.</a:t>
            </a:r>
          </a:p>
        </p:txBody>
      </p:sp>
      <p:cxnSp>
        <p:nvCxnSpPr>
          <p:cNvPr id="3" name="Straight Connector 2"/>
          <p:cNvCxnSpPr/>
          <p:nvPr/>
        </p:nvCxnSpPr>
        <p:spPr>
          <a:xfrm>
            <a:off x="467543" y="2275078"/>
            <a:ext cx="896279" cy="0"/>
          </a:xfrm>
          <a:prstGeom prst="line">
            <a:avLst/>
          </a:prstGeom>
          <a:ln w="9525" cmpd="sng">
            <a:solidFill>
              <a:srgbClr val="DD006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21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3930" b="20648"/>
          <a:stretch/>
        </p:blipFill>
        <p:spPr bwMode="auto">
          <a:xfrm>
            <a:off x="0" y="2276872"/>
            <a:ext cx="9144001" cy="458112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MON</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Museu Oscar Niemeyer</a:t>
            </a:r>
          </a:p>
        </p:txBody>
      </p:sp>
      <p:sp>
        <p:nvSpPr>
          <p:cNvPr id="16" name="Text Box 3"/>
          <p:cNvSpPr txBox="1">
            <a:spLocks noChangeArrowheads="1"/>
          </p:cNvSpPr>
          <p:nvPr/>
        </p:nvSpPr>
        <p:spPr bwMode="auto">
          <a:xfrm>
            <a:off x="7914846" y="6597235"/>
            <a:ext cx="1617663"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Kraw Penas</a:t>
            </a:r>
          </a:p>
        </p:txBody>
      </p:sp>
    </p:spTree>
    <p:extLst>
      <p:ext uri="{BB962C8B-B14F-4D97-AF65-F5344CB8AC3E}">
        <p14:creationId xmlns:p14="http://schemas.microsoft.com/office/powerpoint/2010/main" val="57038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MON</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Museu Oscar Niemeyer</a:t>
            </a:r>
          </a:p>
        </p:txBody>
      </p:sp>
      <p:sp>
        <p:nvSpPr>
          <p:cNvPr id="13" name="Rectangle 1"/>
          <p:cNvSpPr txBox="1">
            <a:spLocks noChangeArrowheads="1"/>
          </p:cNvSpPr>
          <p:nvPr/>
        </p:nvSpPr>
        <p:spPr>
          <a:xfrm>
            <a:off x="467543" y="2429484"/>
            <a:ext cx="8308957" cy="3972022"/>
          </a:xfrm>
          <a:prstGeom prst="rect">
            <a:avLst/>
          </a:prstGeom>
          <a:ln/>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1800" b="1">
                <a:solidFill>
                  <a:srgbClr val="404040"/>
                </a:solidFill>
              </a:rPr>
              <a:t>Referência em artes visuais, no Brasil e no mundo, o MON tornou-se rota de grandes exposições nacionais e internacionais</a:t>
            </a:r>
            <a:r>
              <a:rPr lang="pt-BR" sz="1800">
                <a:solidFill>
                  <a:srgbClr val="404040"/>
                </a:solidFill>
              </a:rPr>
              <a:t>,</a:t>
            </a:r>
            <a:r>
              <a:rPr lang="pt-BR" sz="1800" b="0">
                <a:solidFill>
                  <a:srgbClr val="404040"/>
                </a:solidFill>
              </a:rPr>
              <a:t> como as serigrafias do húngaro Victor Vasarely; pinturas de Tarsila do Amaral, Di Cavalcanti, Alfredo Andersen, Amedeo Modigliani; esculturas de Degas e do brasileiro Sergio Camargo; gravuras de Francisco Goya, Picasso e Escher; as fotografias de Haruo Ohara, Sebastião Salgado, Roger Ballen, Brassaï, Frida Kahlo; obras de contemporâneos como OsGêmeos, Beatriz Milhazes, Nuno Ramos, Leda Catunda; além de produções de artistas paranaenses, como Poty Lazzarotto, Paulo Leminski e João Turin, entre muitos outros. Obras de Regina Silveira, Luiz Sacilotto; pinturas do cubano surrealista Wifredo Lam; o centenário do arquiteto Vilanova Artigas; e a Bienal Internacional de Curitiba.</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1800" b="0">
                <a:solidFill>
                  <a:srgbClr val="404040"/>
                </a:solidFill>
              </a:rPr>
              <a:t>No acervo, atualmente são cerca de </a:t>
            </a:r>
            <a:r>
              <a:rPr lang="pt-BR" sz="1800">
                <a:solidFill>
                  <a:srgbClr val="404040"/>
                </a:solidFill>
              </a:rPr>
              <a:t>4 mil obras</a:t>
            </a:r>
            <a:r>
              <a:rPr lang="pt-BR" sz="1800" b="0">
                <a:solidFill>
                  <a:srgbClr val="404040"/>
                </a:solidFill>
              </a:rPr>
              <a:t> de artistas paranaenses, nacionais e internacionais, como Alfredo Andersen, João Turin, Theodoro De Bona, Miguel Bakun, Guido Viaro, Helena Wong, Tarsila do Amaral, Cândido Portinari, Oscar Niemeyer, Ianelli, Caribé, Tomie Ohtake, Andy Warhol, Di Cavalcanti, Francisco Brennand, entre outros.</a:t>
            </a:r>
          </a:p>
        </p:txBody>
      </p:sp>
      <p:cxnSp>
        <p:nvCxnSpPr>
          <p:cNvPr id="9" name="Straight Connector 8"/>
          <p:cNvCxnSpPr/>
          <p:nvPr/>
        </p:nvCxnSpPr>
        <p:spPr>
          <a:xfrm>
            <a:off x="467543" y="2275078"/>
            <a:ext cx="896279" cy="0"/>
          </a:xfrm>
          <a:prstGeom prst="line">
            <a:avLst/>
          </a:prstGeom>
          <a:ln w="9525" cmpd="sng">
            <a:solidFill>
              <a:srgbClr val="DD006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868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11119" b="13232"/>
          <a:stretch/>
        </p:blipFill>
        <p:spPr bwMode="auto">
          <a:xfrm>
            <a:off x="0" y="2276873"/>
            <a:ext cx="9144001" cy="45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MON</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Museu Oscar Niemeyer</a:t>
            </a:r>
          </a:p>
        </p:txBody>
      </p:sp>
      <p:sp>
        <p:nvSpPr>
          <p:cNvPr id="16" name="Text Box 3"/>
          <p:cNvSpPr txBox="1">
            <a:spLocks noChangeArrowheads="1"/>
          </p:cNvSpPr>
          <p:nvPr/>
        </p:nvSpPr>
        <p:spPr bwMode="auto">
          <a:xfrm>
            <a:off x="7914846" y="6597235"/>
            <a:ext cx="1617663"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Kraw Penas</a:t>
            </a:r>
          </a:p>
        </p:txBody>
      </p:sp>
    </p:spTree>
    <p:extLst>
      <p:ext uri="{BB962C8B-B14F-4D97-AF65-F5344CB8AC3E}">
        <p14:creationId xmlns:p14="http://schemas.microsoft.com/office/powerpoint/2010/main" val="197950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MON</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Museu Oscar Niemeyer</a:t>
            </a:r>
          </a:p>
        </p:txBody>
      </p:sp>
      <p:sp>
        <p:nvSpPr>
          <p:cNvPr id="13" name="Rectangle 1"/>
          <p:cNvSpPr txBox="1">
            <a:spLocks noChangeArrowheads="1"/>
          </p:cNvSpPr>
          <p:nvPr/>
        </p:nvSpPr>
        <p:spPr>
          <a:xfrm>
            <a:off x="467544" y="2429484"/>
            <a:ext cx="8081916" cy="3272554"/>
          </a:xfrm>
          <a:prstGeom prst="rect">
            <a:avLst/>
          </a:prstGeom>
          <a:ln/>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4400" indent="-284400" algn="l">
              <a:lnSpc>
                <a:spcPct val="90000"/>
              </a:lnSpc>
              <a:spcBef>
                <a:spcPts val="0"/>
              </a:spcBef>
              <a:spcAft>
                <a:spcPts val="1200"/>
              </a:spcAft>
              <a:buClr>
                <a:srgbClr val="DD0060"/>
              </a:buClr>
              <a:buFont typeface="Arial"/>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pt-BR" sz="1800"/>
              <a:t>Em 2005 recebeu o prêmio de melhor exposição pela mostra “Sonhando de Olhos Abertos. Dadaísmo e o Surrealismo", da Associação Brasileira de Críticos de Arte (ABCA) </a:t>
            </a:r>
          </a:p>
          <a:p>
            <a:pPr marL="284400" indent="-284400" algn="l">
              <a:lnSpc>
                <a:spcPct val="90000"/>
              </a:lnSpc>
              <a:spcBef>
                <a:spcPts val="0"/>
              </a:spcBef>
              <a:spcAft>
                <a:spcPts val="1200"/>
              </a:spcAft>
              <a:buClr>
                <a:srgbClr val="DD0060"/>
              </a:buClr>
              <a:buFont typeface="Arial"/>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pt-BR" sz="1800"/>
              <a:t>Em 2011 recebeu dois troféus: o Prêmio Rodrigo de Mello Franco de Andrade, pela melhor programação, e o Prêmio Maria Eugenia Franco, a Maria José Justino e Arthur Freitas, pela curadoria da mostra “O Estado da Arte – 40 Anos de Arte Contemporânea no Paraná – 1970- 2010”, realizada em 2010. </a:t>
            </a:r>
          </a:p>
          <a:p>
            <a:pPr marL="284400" indent="-284400" algn="l">
              <a:lnSpc>
                <a:spcPct val="90000"/>
              </a:lnSpc>
              <a:spcBef>
                <a:spcPts val="0"/>
              </a:spcBef>
              <a:spcAft>
                <a:spcPts val="1200"/>
              </a:spcAft>
              <a:buClr>
                <a:srgbClr val="DD0060"/>
              </a:buClr>
              <a:buFont typeface="Arial"/>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pt-BR" sz="1800"/>
              <a:t>Em 2013, o curador Olívio Tavares de Araújo venceu como curador na exposição “Di Cavalcanti: Brasil e Modernismo”. </a:t>
            </a:r>
          </a:p>
          <a:p>
            <a:pPr marL="284400" indent="-284400" algn="l">
              <a:lnSpc>
                <a:spcPct val="90000"/>
              </a:lnSpc>
              <a:spcBef>
                <a:spcPts val="0"/>
              </a:spcBef>
              <a:spcAft>
                <a:spcPts val="1200"/>
              </a:spcAft>
              <a:buClr>
                <a:srgbClr val="DD0060"/>
              </a:buClr>
              <a:buFont typeface="Arial"/>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pt-BR" sz="1800"/>
              <a:t>Em 2015, a exposição “João Turin – Vida, Obra, Arte” levou o prêmio Paulo Mendes de Almeida, como a “melhor exposição de 2014”.</a:t>
            </a:r>
          </a:p>
        </p:txBody>
      </p:sp>
      <p:cxnSp>
        <p:nvCxnSpPr>
          <p:cNvPr id="9" name="Straight Connector 8"/>
          <p:cNvCxnSpPr/>
          <p:nvPr/>
        </p:nvCxnSpPr>
        <p:spPr>
          <a:xfrm>
            <a:off x="467543" y="2275078"/>
            <a:ext cx="896279" cy="0"/>
          </a:xfrm>
          <a:prstGeom prst="line">
            <a:avLst/>
          </a:prstGeom>
          <a:ln w="9525" cmpd="sng">
            <a:solidFill>
              <a:srgbClr val="DD0060"/>
            </a:solidFill>
          </a:ln>
          <a:effectLst/>
        </p:spPr>
        <p:style>
          <a:lnRef idx="2">
            <a:schemeClr val="accent1"/>
          </a:lnRef>
          <a:fillRef idx="0">
            <a:schemeClr val="accent1"/>
          </a:fillRef>
          <a:effectRef idx="1">
            <a:schemeClr val="accent1"/>
          </a:effectRef>
          <a:fontRef idx="minor">
            <a:schemeClr val="tx1"/>
          </a:fontRef>
        </p:style>
      </p:cxnSp>
      <p:sp>
        <p:nvSpPr>
          <p:cNvPr id="5" name="Title 2"/>
          <p:cNvSpPr txBox="1">
            <a:spLocks/>
          </p:cNvSpPr>
          <p:nvPr/>
        </p:nvSpPr>
        <p:spPr>
          <a:xfrm>
            <a:off x="470431" y="1668335"/>
            <a:ext cx="3603988" cy="5147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Reconhecimento</a:t>
            </a:r>
            <a:endParaRPr lang="en-JM" sz="2400"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521968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5827" b="18526"/>
          <a:stretch/>
        </p:blipFill>
        <p:spPr bwMode="auto">
          <a:xfrm>
            <a:off x="0" y="2276873"/>
            <a:ext cx="9144000" cy="45811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MON</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Museu Oscar Niemeyer</a:t>
            </a:r>
          </a:p>
        </p:txBody>
      </p:sp>
      <p:sp>
        <p:nvSpPr>
          <p:cNvPr id="16" name="Text Box 3"/>
          <p:cNvSpPr txBox="1">
            <a:spLocks noChangeArrowheads="1"/>
          </p:cNvSpPr>
          <p:nvPr/>
        </p:nvSpPr>
        <p:spPr bwMode="auto">
          <a:xfrm>
            <a:off x="7914846" y="6597235"/>
            <a:ext cx="1617663"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Kraw Penas</a:t>
            </a:r>
          </a:p>
        </p:txBody>
      </p:sp>
    </p:spTree>
    <p:extLst>
      <p:ext uri="{BB962C8B-B14F-4D97-AF65-F5344CB8AC3E}">
        <p14:creationId xmlns:p14="http://schemas.microsoft.com/office/powerpoint/2010/main" val="647043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MON</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Museu Oscar Niemeyer</a:t>
            </a:r>
          </a:p>
        </p:txBody>
      </p:sp>
      <p:sp>
        <p:nvSpPr>
          <p:cNvPr id="13" name="Rectangle 1"/>
          <p:cNvSpPr txBox="1">
            <a:spLocks noChangeArrowheads="1"/>
          </p:cNvSpPr>
          <p:nvPr/>
        </p:nvSpPr>
        <p:spPr>
          <a:xfrm>
            <a:off x="467543" y="2429484"/>
            <a:ext cx="8308957" cy="3972022"/>
          </a:xfrm>
          <a:prstGeom prst="rect">
            <a:avLst/>
          </a:prstGeom>
          <a:ln/>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4400" indent="-28440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800"/>
              <a:t>Em 2012 o espaço foi eleito um dos 20 museus mais bonitos do mundo, pelo guia norte-americano Flavorwire, e foi escolhido pelo público do TripAdvisor como um dos principais pontos turísticos de Curitiba. </a:t>
            </a:r>
          </a:p>
          <a:p>
            <a:pPr marL="284400" indent="-28440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800"/>
              <a:t>Ainda em 2012, o Instituto Paraná Pesquisas realizou levantamento que revelou que 94% dos entrevistados qualificam o MON como ótimo ou bom, e que 98% pretendiam voltar ao museu para nova visita.</a:t>
            </a:r>
          </a:p>
          <a:p>
            <a:pPr marL="284400" indent="-28440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800"/>
              <a:t>Em 2014 foi eleito como um dos 20 lugares mais bonitos do Brasil, pela rede norte-americana de notícias CNN. </a:t>
            </a:r>
          </a:p>
          <a:p>
            <a:pPr marL="284400" indent="-28440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800"/>
              <a:t>Em 2015, o MON foi escolhido como um dos dez museus do Brasil para colocar na lista de viagem, pelo site de turismo Pure Viagem.</a:t>
            </a:r>
          </a:p>
          <a:p>
            <a:pPr marL="284400" indent="-28440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800"/>
              <a:t>Também em 2015, foi contemplado com o prêmio Travellers’ Choice, do site especializado TripAdvisor, em 4º lugar entre melhores museus do Brasil e em 6º na América Latina.</a:t>
            </a:r>
          </a:p>
        </p:txBody>
      </p:sp>
      <p:cxnSp>
        <p:nvCxnSpPr>
          <p:cNvPr id="9" name="Straight Connector 8"/>
          <p:cNvCxnSpPr/>
          <p:nvPr/>
        </p:nvCxnSpPr>
        <p:spPr>
          <a:xfrm>
            <a:off x="467543" y="2275078"/>
            <a:ext cx="896279" cy="0"/>
          </a:xfrm>
          <a:prstGeom prst="line">
            <a:avLst/>
          </a:prstGeom>
          <a:ln w="9525" cmpd="sng">
            <a:solidFill>
              <a:srgbClr val="DD006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23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049910" y="5840449"/>
            <a:ext cx="779668" cy="297388"/>
          </a:xfrm>
          <a:prstGeom prst="rect">
            <a:avLst/>
          </a:prstGeom>
          <a:solidFill>
            <a:srgbClr val="8F02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049910" y="5409244"/>
            <a:ext cx="779668" cy="297388"/>
          </a:xfrm>
          <a:prstGeom prst="rect">
            <a:avLst/>
          </a:prstGeom>
          <a:solidFill>
            <a:srgbClr val="8F02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49910" y="4978040"/>
            <a:ext cx="779668" cy="297388"/>
          </a:xfrm>
          <a:prstGeom prst="rect">
            <a:avLst/>
          </a:prstGeom>
          <a:solidFill>
            <a:srgbClr val="8F02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049910" y="4546836"/>
            <a:ext cx="779668" cy="297388"/>
          </a:xfrm>
          <a:prstGeom prst="rect">
            <a:avLst/>
          </a:prstGeom>
          <a:solidFill>
            <a:srgbClr val="8F02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Secretaria de Estado</a:t>
            </a:r>
          </a:p>
          <a:p>
            <a:pPr algn="l">
              <a:lnSpc>
                <a:spcPct val="80000"/>
              </a:lnSpc>
            </a:pPr>
            <a:r>
              <a:rPr lang="en-JM" sz="3000" b="1" dirty="0">
                <a:solidFill>
                  <a:schemeClr val="tx1">
                    <a:lumMod val="65000"/>
                    <a:lumOff val="35000"/>
                  </a:schemeClr>
                </a:solidFill>
                <a:latin typeface="Calibri"/>
                <a:cs typeface="Calibri"/>
              </a:rPr>
              <a:t>da Cultura do Paraná - SEEC</a:t>
            </a:r>
          </a:p>
        </p:txBody>
      </p:sp>
      <p:sp>
        <p:nvSpPr>
          <p:cNvPr id="5" name="Oval 4"/>
          <p:cNvSpPr/>
          <p:nvPr/>
        </p:nvSpPr>
        <p:spPr>
          <a:xfrm>
            <a:off x="3664572" y="2454412"/>
            <a:ext cx="1653450" cy="1653446"/>
          </a:xfrm>
          <a:prstGeom prst="ellipse">
            <a:avLst/>
          </a:prstGeom>
          <a:solidFill>
            <a:srgbClr val="1F1C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18415" y="2995565"/>
            <a:ext cx="1346888" cy="523220"/>
          </a:xfrm>
          <a:prstGeom prst="rect">
            <a:avLst/>
          </a:prstGeom>
          <a:noFill/>
        </p:spPr>
        <p:txBody>
          <a:bodyPr wrap="square" rtlCol="0">
            <a:spAutoFit/>
          </a:bodyPr>
          <a:lstStyle/>
          <a:p>
            <a:pPr algn="ctr"/>
            <a:r>
              <a:rPr lang="en-US" sz="2800" b="1">
                <a:solidFill>
                  <a:schemeClr val="bg1"/>
                </a:solidFill>
              </a:rPr>
              <a:t>SEEC</a:t>
            </a:r>
          </a:p>
        </p:txBody>
      </p:sp>
      <p:sp>
        <p:nvSpPr>
          <p:cNvPr id="8" name="Oval 7"/>
          <p:cNvSpPr/>
          <p:nvPr/>
        </p:nvSpPr>
        <p:spPr>
          <a:xfrm>
            <a:off x="4171795" y="3844369"/>
            <a:ext cx="1382715" cy="1382713"/>
          </a:xfrm>
          <a:prstGeom prst="ellipse">
            <a:avLst/>
          </a:prstGeom>
          <a:solidFill>
            <a:srgbClr val="8F0249">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290080" y="4224496"/>
            <a:ext cx="1146142" cy="710964"/>
          </a:xfrm>
          <a:prstGeom prst="rect">
            <a:avLst/>
          </a:prstGeom>
          <a:noFill/>
        </p:spPr>
        <p:txBody>
          <a:bodyPr wrap="none" rtlCol="0">
            <a:spAutoFit/>
          </a:bodyPr>
          <a:lstStyle/>
          <a:p>
            <a:pPr algn="ctr"/>
            <a:r>
              <a:rPr lang="en-US" b="1">
                <a:solidFill>
                  <a:schemeClr val="bg1"/>
                </a:solidFill>
              </a:rPr>
              <a:t>Diretoria</a:t>
            </a:r>
          </a:p>
          <a:p>
            <a:pPr algn="ctr"/>
            <a:r>
              <a:rPr lang="en-US" b="1">
                <a:solidFill>
                  <a:schemeClr val="bg1"/>
                </a:solidFill>
              </a:rPr>
              <a:t>Geral</a:t>
            </a:r>
          </a:p>
        </p:txBody>
      </p:sp>
      <p:sp>
        <p:nvSpPr>
          <p:cNvPr id="10" name="TextBox 9"/>
          <p:cNvSpPr txBox="1"/>
          <p:nvPr/>
        </p:nvSpPr>
        <p:spPr>
          <a:xfrm>
            <a:off x="5882542" y="1642300"/>
            <a:ext cx="3038624" cy="2062103"/>
          </a:xfrm>
          <a:prstGeom prst="rect">
            <a:avLst/>
          </a:prstGeom>
          <a:noFill/>
        </p:spPr>
        <p:txBody>
          <a:bodyPr wrap="square" rtlCol="0">
            <a:spAutoFit/>
          </a:bodyPr>
          <a:lstStyle/>
          <a:p>
            <a:pPr>
              <a:spcBef>
                <a:spcPts val="1200"/>
              </a:spcBef>
              <a:buClr>
                <a:srgbClr val="1F1C70"/>
              </a:buClr>
            </a:pPr>
            <a:r>
              <a:rPr lang="en-US" b="1">
                <a:solidFill>
                  <a:srgbClr val="1F1C70"/>
                </a:solidFill>
              </a:rPr>
              <a:t>Conselho Estadual de Cultura</a:t>
            </a:r>
          </a:p>
          <a:p>
            <a:pPr>
              <a:spcBef>
                <a:spcPts val="1200"/>
              </a:spcBef>
              <a:buClr>
                <a:srgbClr val="1F1C70"/>
              </a:buClr>
            </a:pPr>
            <a:r>
              <a:rPr lang="en-US" b="1">
                <a:solidFill>
                  <a:srgbClr val="1F1C70"/>
                </a:solidFill>
              </a:rPr>
              <a:t>Conselho Estadual do Patrimônio Histórico e Artístico</a:t>
            </a:r>
          </a:p>
          <a:p>
            <a:pPr>
              <a:spcBef>
                <a:spcPts val="1200"/>
              </a:spcBef>
              <a:buClr>
                <a:srgbClr val="1F1C70"/>
              </a:buClr>
            </a:pPr>
            <a:r>
              <a:rPr lang="en-US" b="1">
                <a:solidFill>
                  <a:srgbClr val="1F1C70"/>
                </a:solidFill>
              </a:rPr>
              <a:t>Conselho Consultivo do Sistema Estadual de Museus</a:t>
            </a:r>
          </a:p>
        </p:txBody>
      </p:sp>
      <p:sp>
        <p:nvSpPr>
          <p:cNvPr id="13" name="TextBox 12"/>
          <p:cNvSpPr txBox="1"/>
          <p:nvPr/>
        </p:nvSpPr>
        <p:spPr>
          <a:xfrm>
            <a:off x="5882542" y="4085145"/>
            <a:ext cx="2876108" cy="2092881"/>
          </a:xfrm>
          <a:prstGeom prst="rect">
            <a:avLst/>
          </a:prstGeom>
          <a:noFill/>
        </p:spPr>
        <p:txBody>
          <a:bodyPr wrap="square" rtlCol="0">
            <a:spAutoFit/>
          </a:bodyPr>
          <a:lstStyle/>
          <a:p>
            <a:pPr>
              <a:spcBef>
                <a:spcPts val="1200"/>
              </a:spcBef>
              <a:buClr>
                <a:srgbClr val="1F1C70"/>
              </a:buClr>
            </a:pPr>
            <a:r>
              <a:rPr lang="en-US" b="1">
                <a:solidFill>
                  <a:srgbClr val="8F0249"/>
                </a:solidFill>
              </a:rPr>
              <a:t>Unidades Vinculadas</a:t>
            </a:r>
          </a:p>
          <a:p>
            <a:pPr marL="216000">
              <a:spcBef>
                <a:spcPts val="1200"/>
              </a:spcBef>
              <a:buClr>
                <a:srgbClr val="1F1C70"/>
              </a:buClr>
            </a:pPr>
            <a:r>
              <a:rPr lang="en-US" b="1">
                <a:solidFill>
                  <a:schemeClr val="bg1"/>
                </a:solidFill>
              </a:rPr>
              <a:t>MON</a:t>
            </a:r>
          </a:p>
          <a:p>
            <a:pPr marL="216000">
              <a:spcBef>
                <a:spcPts val="1200"/>
              </a:spcBef>
              <a:buClr>
                <a:srgbClr val="1F1C70"/>
              </a:buClr>
            </a:pPr>
            <a:r>
              <a:rPr lang="en-US" b="1">
                <a:solidFill>
                  <a:schemeClr val="bg1"/>
                </a:solidFill>
              </a:rPr>
              <a:t>CCTG</a:t>
            </a:r>
          </a:p>
          <a:p>
            <a:pPr marL="216000">
              <a:spcBef>
                <a:spcPts val="1200"/>
              </a:spcBef>
              <a:buClr>
                <a:srgbClr val="1F1C70"/>
              </a:buClr>
            </a:pPr>
            <a:r>
              <a:rPr lang="en-US" b="1">
                <a:solidFill>
                  <a:schemeClr val="bg1"/>
                </a:solidFill>
              </a:rPr>
              <a:t>BPP</a:t>
            </a:r>
          </a:p>
          <a:p>
            <a:pPr marL="216000">
              <a:spcBef>
                <a:spcPts val="1200"/>
              </a:spcBef>
              <a:buClr>
                <a:srgbClr val="1F1C70"/>
              </a:buClr>
            </a:pPr>
            <a:r>
              <a:rPr lang="en-US" b="1">
                <a:solidFill>
                  <a:schemeClr val="bg1"/>
                </a:solidFill>
              </a:rPr>
              <a:t>DIOE</a:t>
            </a:r>
          </a:p>
        </p:txBody>
      </p:sp>
      <p:sp>
        <p:nvSpPr>
          <p:cNvPr id="16" name="TextBox 15"/>
          <p:cNvSpPr txBox="1"/>
          <p:nvPr/>
        </p:nvSpPr>
        <p:spPr>
          <a:xfrm>
            <a:off x="389081" y="4085145"/>
            <a:ext cx="2876108" cy="369332"/>
          </a:xfrm>
          <a:prstGeom prst="rect">
            <a:avLst/>
          </a:prstGeom>
          <a:noFill/>
        </p:spPr>
        <p:txBody>
          <a:bodyPr wrap="square" rtlCol="0">
            <a:spAutoFit/>
          </a:bodyPr>
          <a:lstStyle/>
          <a:p>
            <a:pPr>
              <a:spcBef>
                <a:spcPts val="1200"/>
              </a:spcBef>
              <a:buClr>
                <a:srgbClr val="1F1C70"/>
              </a:buClr>
            </a:pPr>
            <a:r>
              <a:rPr lang="en-US" b="1">
                <a:solidFill>
                  <a:srgbClr val="DD0060"/>
                </a:solidFill>
              </a:rPr>
              <a:t>Espaços Culturais</a:t>
            </a:r>
          </a:p>
        </p:txBody>
      </p:sp>
      <p:sp>
        <p:nvSpPr>
          <p:cNvPr id="21" name="Rectangle 20"/>
          <p:cNvSpPr/>
          <p:nvPr/>
        </p:nvSpPr>
        <p:spPr>
          <a:xfrm>
            <a:off x="470082" y="4539726"/>
            <a:ext cx="776817" cy="713714"/>
          </a:xfrm>
          <a:prstGeom prst="rect">
            <a:avLst/>
          </a:prstGeom>
          <a:solidFill>
            <a:srgbClr val="DD0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426580" y="4539726"/>
            <a:ext cx="776817" cy="713714"/>
          </a:xfrm>
          <a:prstGeom prst="rect">
            <a:avLst/>
          </a:prstGeom>
          <a:solidFill>
            <a:srgbClr val="DD0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383078" y="4539726"/>
            <a:ext cx="776817" cy="713714"/>
          </a:xfrm>
          <a:prstGeom prst="rect">
            <a:avLst/>
          </a:prstGeom>
          <a:solidFill>
            <a:srgbClr val="DD0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70082" y="5407777"/>
            <a:ext cx="776817" cy="713714"/>
          </a:xfrm>
          <a:prstGeom prst="rect">
            <a:avLst/>
          </a:prstGeom>
          <a:solidFill>
            <a:srgbClr val="DD0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426580" y="5407777"/>
            <a:ext cx="776817" cy="713714"/>
          </a:xfrm>
          <a:prstGeom prst="rect">
            <a:avLst/>
          </a:prstGeom>
          <a:solidFill>
            <a:srgbClr val="DD0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383078" y="5407777"/>
            <a:ext cx="776817" cy="713714"/>
          </a:xfrm>
          <a:prstGeom prst="rect">
            <a:avLst/>
          </a:prstGeom>
          <a:solidFill>
            <a:srgbClr val="DD0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2510" y="4575912"/>
            <a:ext cx="730425" cy="646331"/>
          </a:xfrm>
          <a:prstGeom prst="rect">
            <a:avLst/>
          </a:prstGeom>
          <a:noFill/>
        </p:spPr>
        <p:txBody>
          <a:bodyPr wrap="square" rtlCol="0">
            <a:spAutoFit/>
          </a:bodyPr>
          <a:lstStyle/>
          <a:p>
            <a:pPr algn="ctr">
              <a:buClr>
                <a:srgbClr val="1F1C70"/>
              </a:buClr>
            </a:pPr>
            <a:r>
              <a:rPr lang="en-US" b="1">
                <a:solidFill>
                  <a:schemeClr val="bg1"/>
                </a:solidFill>
              </a:rPr>
              <a:t>MAA</a:t>
            </a:r>
          </a:p>
          <a:p>
            <a:pPr algn="ctr">
              <a:buClr>
                <a:srgbClr val="1F1C70"/>
              </a:buClr>
            </a:pPr>
            <a:r>
              <a:rPr lang="en-US" b="1">
                <a:solidFill>
                  <a:schemeClr val="bg1"/>
                </a:solidFill>
              </a:rPr>
              <a:t>CJAP</a:t>
            </a:r>
          </a:p>
        </p:txBody>
      </p:sp>
      <p:sp>
        <p:nvSpPr>
          <p:cNvPr id="29" name="TextBox 28"/>
          <p:cNvSpPr txBox="1"/>
          <p:nvPr/>
        </p:nvSpPr>
        <p:spPr>
          <a:xfrm>
            <a:off x="1450244" y="4575912"/>
            <a:ext cx="730425" cy="646331"/>
          </a:xfrm>
          <a:prstGeom prst="rect">
            <a:avLst/>
          </a:prstGeom>
          <a:noFill/>
        </p:spPr>
        <p:txBody>
          <a:bodyPr wrap="square" rtlCol="0">
            <a:spAutoFit/>
          </a:bodyPr>
          <a:lstStyle/>
          <a:p>
            <a:pPr algn="ctr">
              <a:buClr>
                <a:srgbClr val="1F1C70"/>
              </a:buClr>
            </a:pPr>
            <a:r>
              <a:rPr lang="en-US" b="1">
                <a:solidFill>
                  <a:schemeClr val="bg1"/>
                </a:solidFill>
              </a:rPr>
              <a:t>MAC</a:t>
            </a:r>
          </a:p>
          <a:p>
            <a:pPr algn="ctr">
              <a:buClr>
                <a:srgbClr val="1F1C70"/>
              </a:buClr>
            </a:pPr>
            <a:r>
              <a:rPr lang="en-US" b="1">
                <a:solidFill>
                  <a:schemeClr val="bg1"/>
                </a:solidFill>
              </a:rPr>
              <a:t>CAM</a:t>
            </a:r>
          </a:p>
        </p:txBody>
      </p:sp>
      <p:sp>
        <p:nvSpPr>
          <p:cNvPr id="30" name="TextBox 29"/>
          <p:cNvSpPr txBox="1"/>
          <p:nvPr/>
        </p:nvSpPr>
        <p:spPr>
          <a:xfrm>
            <a:off x="2368238" y="4714985"/>
            <a:ext cx="791658" cy="369332"/>
          </a:xfrm>
          <a:prstGeom prst="rect">
            <a:avLst/>
          </a:prstGeom>
          <a:noFill/>
        </p:spPr>
        <p:txBody>
          <a:bodyPr wrap="square" rtlCol="0">
            <a:spAutoFit/>
          </a:bodyPr>
          <a:lstStyle/>
          <a:p>
            <a:pPr algn="ctr">
              <a:buClr>
                <a:srgbClr val="1F1C70"/>
              </a:buClr>
            </a:pPr>
            <a:r>
              <a:rPr lang="en-US" b="1">
                <a:solidFill>
                  <a:schemeClr val="bg1"/>
                </a:solidFill>
              </a:rPr>
              <a:t>MEXP</a:t>
            </a:r>
          </a:p>
        </p:txBody>
      </p:sp>
      <p:sp>
        <p:nvSpPr>
          <p:cNvPr id="31" name="TextBox 30"/>
          <p:cNvSpPr txBox="1"/>
          <p:nvPr/>
        </p:nvSpPr>
        <p:spPr>
          <a:xfrm>
            <a:off x="468846" y="5546577"/>
            <a:ext cx="791658" cy="369332"/>
          </a:xfrm>
          <a:prstGeom prst="rect">
            <a:avLst/>
          </a:prstGeom>
          <a:noFill/>
        </p:spPr>
        <p:txBody>
          <a:bodyPr wrap="square" rtlCol="0">
            <a:spAutoFit/>
          </a:bodyPr>
          <a:lstStyle/>
          <a:p>
            <a:pPr algn="ctr">
              <a:buClr>
                <a:srgbClr val="1F1C70"/>
              </a:buClr>
            </a:pPr>
            <a:r>
              <a:rPr lang="en-US" b="1">
                <a:solidFill>
                  <a:schemeClr val="bg1"/>
                </a:solidFill>
              </a:rPr>
              <a:t>MIS</a:t>
            </a:r>
          </a:p>
        </p:txBody>
      </p:sp>
      <p:sp>
        <p:nvSpPr>
          <p:cNvPr id="32" name="TextBox 31"/>
          <p:cNvSpPr txBox="1"/>
          <p:nvPr/>
        </p:nvSpPr>
        <p:spPr>
          <a:xfrm>
            <a:off x="1450244" y="5443608"/>
            <a:ext cx="730425" cy="646331"/>
          </a:xfrm>
          <a:prstGeom prst="rect">
            <a:avLst/>
          </a:prstGeom>
          <a:noFill/>
        </p:spPr>
        <p:txBody>
          <a:bodyPr wrap="square" rtlCol="0">
            <a:spAutoFit/>
          </a:bodyPr>
          <a:lstStyle/>
          <a:p>
            <a:pPr algn="ctr">
              <a:buClr>
                <a:srgbClr val="1F1C70"/>
              </a:buClr>
            </a:pPr>
            <a:r>
              <a:rPr lang="en-US" b="1">
                <a:solidFill>
                  <a:schemeClr val="bg1"/>
                </a:solidFill>
              </a:rPr>
              <a:t>MP</a:t>
            </a:r>
          </a:p>
          <a:p>
            <a:pPr algn="ctr">
              <a:buClr>
                <a:srgbClr val="1F1C70"/>
              </a:buClr>
            </a:pPr>
            <a:r>
              <a:rPr lang="en-US" b="1">
                <a:solidFill>
                  <a:schemeClr val="bg1"/>
                </a:solidFill>
              </a:rPr>
              <a:t>PHM</a:t>
            </a:r>
          </a:p>
        </p:txBody>
      </p:sp>
      <p:sp>
        <p:nvSpPr>
          <p:cNvPr id="33" name="TextBox 32"/>
          <p:cNvSpPr txBox="1"/>
          <p:nvPr/>
        </p:nvSpPr>
        <p:spPr>
          <a:xfrm>
            <a:off x="2368238" y="5558222"/>
            <a:ext cx="791658" cy="369332"/>
          </a:xfrm>
          <a:prstGeom prst="rect">
            <a:avLst/>
          </a:prstGeom>
          <a:noFill/>
        </p:spPr>
        <p:txBody>
          <a:bodyPr wrap="square" rtlCol="0">
            <a:spAutoFit/>
          </a:bodyPr>
          <a:lstStyle/>
          <a:p>
            <a:pPr algn="ctr">
              <a:buClr>
                <a:srgbClr val="1F1C70"/>
              </a:buClr>
            </a:pPr>
            <a:r>
              <a:rPr lang="en-US" b="1">
                <a:solidFill>
                  <a:schemeClr val="bg1"/>
                </a:solidFill>
              </a:rPr>
              <a:t>SAP</a:t>
            </a:r>
          </a:p>
        </p:txBody>
      </p:sp>
      <p:cxnSp>
        <p:nvCxnSpPr>
          <p:cNvPr id="34" name="Straight Connector 33"/>
          <p:cNvCxnSpPr>
            <a:stCxn id="27" idx="3"/>
          </p:cNvCxnSpPr>
          <p:nvPr/>
        </p:nvCxnSpPr>
        <p:spPr>
          <a:xfrm flipH="1">
            <a:off x="555894" y="4899543"/>
            <a:ext cx="603657" cy="9285"/>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1510325" y="4899543"/>
            <a:ext cx="603657" cy="9285"/>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1510325" y="5775159"/>
            <a:ext cx="603657" cy="9285"/>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89081" y="1586034"/>
            <a:ext cx="2876108" cy="369332"/>
          </a:xfrm>
          <a:prstGeom prst="rect">
            <a:avLst/>
          </a:prstGeom>
          <a:noFill/>
        </p:spPr>
        <p:txBody>
          <a:bodyPr wrap="square" rtlCol="0">
            <a:spAutoFit/>
          </a:bodyPr>
          <a:lstStyle/>
          <a:p>
            <a:pPr>
              <a:spcBef>
                <a:spcPts val="1200"/>
              </a:spcBef>
              <a:buClr>
                <a:srgbClr val="1F1C70"/>
              </a:buClr>
            </a:pPr>
            <a:r>
              <a:rPr lang="en-US" b="1">
                <a:solidFill>
                  <a:srgbClr val="8E0E69"/>
                </a:solidFill>
              </a:rPr>
              <a:t>Coordenações</a:t>
            </a:r>
          </a:p>
        </p:txBody>
      </p:sp>
      <p:sp>
        <p:nvSpPr>
          <p:cNvPr id="43" name="Rectangle 42"/>
          <p:cNvSpPr/>
          <p:nvPr/>
        </p:nvSpPr>
        <p:spPr>
          <a:xfrm>
            <a:off x="470082" y="2046991"/>
            <a:ext cx="776817" cy="443160"/>
          </a:xfrm>
          <a:prstGeom prst="rect">
            <a:avLst/>
          </a:prstGeom>
          <a:solidFill>
            <a:srgbClr val="8E0E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426580" y="2046991"/>
            <a:ext cx="776817" cy="443160"/>
          </a:xfrm>
          <a:prstGeom prst="rect">
            <a:avLst/>
          </a:prstGeom>
          <a:solidFill>
            <a:srgbClr val="8E0E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383078" y="2046991"/>
            <a:ext cx="776817" cy="443160"/>
          </a:xfrm>
          <a:prstGeom prst="rect">
            <a:avLst/>
          </a:prstGeom>
          <a:solidFill>
            <a:srgbClr val="8E0E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470082" y="2607394"/>
            <a:ext cx="776817" cy="443160"/>
          </a:xfrm>
          <a:prstGeom prst="rect">
            <a:avLst/>
          </a:prstGeom>
          <a:solidFill>
            <a:srgbClr val="8E0E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426580" y="2607394"/>
            <a:ext cx="776817" cy="443160"/>
          </a:xfrm>
          <a:prstGeom prst="rect">
            <a:avLst/>
          </a:prstGeom>
          <a:solidFill>
            <a:srgbClr val="8E0E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383078" y="2607394"/>
            <a:ext cx="776817" cy="443160"/>
          </a:xfrm>
          <a:prstGeom prst="rect">
            <a:avLst/>
          </a:prstGeom>
          <a:solidFill>
            <a:srgbClr val="8E0E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492510" y="2070405"/>
            <a:ext cx="730425" cy="369332"/>
          </a:xfrm>
          <a:prstGeom prst="rect">
            <a:avLst/>
          </a:prstGeom>
          <a:noFill/>
        </p:spPr>
        <p:txBody>
          <a:bodyPr wrap="square" rtlCol="0">
            <a:spAutoFit/>
          </a:bodyPr>
          <a:lstStyle/>
          <a:p>
            <a:pPr algn="ctr">
              <a:buClr>
                <a:srgbClr val="1F1C70"/>
              </a:buClr>
            </a:pPr>
            <a:r>
              <a:rPr lang="en-US" b="1">
                <a:solidFill>
                  <a:schemeClr val="bg1"/>
                </a:solidFill>
              </a:rPr>
              <a:t>CAC</a:t>
            </a:r>
          </a:p>
        </p:txBody>
      </p:sp>
      <p:sp>
        <p:nvSpPr>
          <p:cNvPr id="50" name="TextBox 49"/>
          <p:cNvSpPr txBox="1"/>
          <p:nvPr/>
        </p:nvSpPr>
        <p:spPr>
          <a:xfrm>
            <a:off x="1427516" y="2070405"/>
            <a:ext cx="775882" cy="369332"/>
          </a:xfrm>
          <a:prstGeom prst="rect">
            <a:avLst/>
          </a:prstGeom>
          <a:noFill/>
        </p:spPr>
        <p:txBody>
          <a:bodyPr wrap="square" rtlCol="0">
            <a:spAutoFit/>
          </a:bodyPr>
          <a:lstStyle/>
          <a:p>
            <a:pPr algn="ctr">
              <a:buClr>
                <a:srgbClr val="1F1C70"/>
              </a:buClr>
            </a:pPr>
            <a:r>
              <a:rPr lang="en-US" b="1">
                <a:solidFill>
                  <a:schemeClr val="bg1"/>
                </a:solidFill>
              </a:rPr>
              <a:t>CCOM</a:t>
            </a:r>
          </a:p>
        </p:txBody>
      </p:sp>
      <p:sp>
        <p:nvSpPr>
          <p:cNvPr id="51" name="TextBox 50"/>
          <p:cNvSpPr txBox="1"/>
          <p:nvPr/>
        </p:nvSpPr>
        <p:spPr>
          <a:xfrm>
            <a:off x="2368237" y="2060370"/>
            <a:ext cx="791658" cy="369332"/>
          </a:xfrm>
          <a:prstGeom prst="rect">
            <a:avLst/>
          </a:prstGeom>
          <a:noFill/>
        </p:spPr>
        <p:txBody>
          <a:bodyPr wrap="square" rtlCol="0">
            <a:spAutoFit/>
          </a:bodyPr>
          <a:lstStyle/>
          <a:p>
            <a:pPr algn="ctr">
              <a:buClr>
                <a:srgbClr val="1F1C70"/>
              </a:buClr>
            </a:pPr>
            <a:r>
              <a:rPr lang="en-US" b="1">
                <a:solidFill>
                  <a:schemeClr val="bg1"/>
                </a:solidFill>
              </a:rPr>
              <a:t>CDG</a:t>
            </a:r>
          </a:p>
        </p:txBody>
      </p:sp>
      <p:sp>
        <p:nvSpPr>
          <p:cNvPr id="52" name="TextBox 51"/>
          <p:cNvSpPr txBox="1"/>
          <p:nvPr/>
        </p:nvSpPr>
        <p:spPr>
          <a:xfrm>
            <a:off x="468846" y="2625508"/>
            <a:ext cx="791658" cy="369332"/>
          </a:xfrm>
          <a:prstGeom prst="rect">
            <a:avLst/>
          </a:prstGeom>
          <a:noFill/>
        </p:spPr>
        <p:txBody>
          <a:bodyPr wrap="square" rtlCol="0">
            <a:spAutoFit/>
          </a:bodyPr>
          <a:lstStyle/>
          <a:p>
            <a:pPr algn="ctr">
              <a:buClr>
                <a:srgbClr val="1F1C70"/>
              </a:buClr>
            </a:pPr>
            <a:r>
              <a:rPr lang="en-US" b="1">
                <a:solidFill>
                  <a:schemeClr val="bg1"/>
                </a:solidFill>
              </a:rPr>
              <a:t>CIC</a:t>
            </a:r>
          </a:p>
        </p:txBody>
      </p:sp>
      <p:sp>
        <p:nvSpPr>
          <p:cNvPr id="53" name="TextBox 52"/>
          <p:cNvSpPr txBox="1"/>
          <p:nvPr/>
        </p:nvSpPr>
        <p:spPr>
          <a:xfrm>
            <a:off x="1450244" y="2630453"/>
            <a:ext cx="730425" cy="369332"/>
          </a:xfrm>
          <a:prstGeom prst="rect">
            <a:avLst/>
          </a:prstGeom>
          <a:noFill/>
        </p:spPr>
        <p:txBody>
          <a:bodyPr wrap="square" rtlCol="0">
            <a:spAutoFit/>
          </a:bodyPr>
          <a:lstStyle/>
          <a:p>
            <a:pPr algn="ctr">
              <a:buClr>
                <a:srgbClr val="1F1C70"/>
              </a:buClr>
            </a:pPr>
            <a:r>
              <a:rPr lang="en-US" b="1">
                <a:solidFill>
                  <a:schemeClr val="bg1"/>
                </a:solidFill>
              </a:rPr>
              <a:t>CPC</a:t>
            </a:r>
          </a:p>
        </p:txBody>
      </p:sp>
      <p:sp>
        <p:nvSpPr>
          <p:cNvPr id="54" name="TextBox 53"/>
          <p:cNvSpPr txBox="1"/>
          <p:nvPr/>
        </p:nvSpPr>
        <p:spPr>
          <a:xfrm>
            <a:off x="2368238" y="2625508"/>
            <a:ext cx="791658" cy="369332"/>
          </a:xfrm>
          <a:prstGeom prst="rect">
            <a:avLst/>
          </a:prstGeom>
          <a:noFill/>
        </p:spPr>
        <p:txBody>
          <a:bodyPr wrap="square" rtlCol="0">
            <a:spAutoFit/>
          </a:bodyPr>
          <a:lstStyle/>
          <a:p>
            <a:pPr algn="ctr">
              <a:buClr>
                <a:srgbClr val="1F1C70"/>
              </a:buClr>
            </a:pPr>
            <a:r>
              <a:rPr lang="en-US" b="1">
                <a:solidFill>
                  <a:schemeClr val="bg1"/>
                </a:solidFill>
              </a:rPr>
              <a:t>NR</a:t>
            </a:r>
          </a:p>
        </p:txBody>
      </p:sp>
      <p:sp>
        <p:nvSpPr>
          <p:cNvPr id="72" name="TextBox 71"/>
          <p:cNvSpPr txBox="1"/>
          <p:nvPr/>
        </p:nvSpPr>
        <p:spPr>
          <a:xfrm>
            <a:off x="2336833" y="3428605"/>
            <a:ext cx="884149" cy="406265"/>
          </a:xfrm>
          <a:prstGeom prst="rect">
            <a:avLst/>
          </a:prstGeom>
          <a:solidFill>
            <a:srgbClr val="1F1C70"/>
          </a:solidFill>
        </p:spPr>
        <p:txBody>
          <a:bodyPr wrap="square" rtlCol="0">
            <a:spAutoFit/>
          </a:bodyPr>
          <a:lstStyle/>
          <a:p>
            <a:pPr algn="ctr">
              <a:buClr>
                <a:srgbClr val="1F1C70"/>
              </a:buClr>
            </a:pPr>
            <a:r>
              <a:rPr lang="en-US" b="1">
                <a:solidFill>
                  <a:schemeClr val="bg1"/>
                </a:solidFill>
              </a:rPr>
              <a:t>COSEM</a:t>
            </a:r>
          </a:p>
        </p:txBody>
      </p:sp>
    </p:spTree>
    <p:extLst>
      <p:ext uri="{BB962C8B-B14F-4D97-AF65-F5344CB8AC3E}">
        <p14:creationId xmlns:p14="http://schemas.microsoft.com/office/powerpoint/2010/main" val="37781132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CCTG</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Centro Cultural Teatro Guaíra</a:t>
            </a:r>
          </a:p>
        </p:txBody>
      </p:sp>
      <p:sp>
        <p:nvSpPr>
          <p:cNvPr id="16" name="Text Box 3"/>
          <p:cNvSpPr txBox="1">
            <a:spLocks noChangeArrowheads="1"/>
          </p:cNvSpPr>
          <p:nvPr/>
        </p:nvSpPr>
        <p:spPr bwMode="auto">
          <a:xfrm>
            <a:off x="7914846" y="6597235"/>
            <a:ext cx="1617663"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Kraw Penas</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666" b="5174"/>
          <a:stretch/>
        </p:blipFill>
        <p:spPr bwMode="auto">
          <a:xfrm>
            <a:off x="0" y="2276780"/>
            <a:ext cx="9144000" cy="45812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 Box 3"/>
          <p:cNvSpPr txBox="1">
            <a:spLocks noChangeArrowheads="1"/>
          </p:cNvSpPr>
          <p:nvPr/>
        </p:nvSpPr>
        <p:spPr bwMode="auto">
          <a:xfrm>
            <a:off x="7360793" y="6571245"/>
            <a:ext cx="1579576" cy="2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Karin van der Broocke</a:t>
            </a:r>
          </a:p>
        </p:txBody>
      </p:sp>
    </p:spTree>
    <p:extLst>
      <p:ext uri="{BB962C8B-B14F-4D97-AF65-F5344CB8AC3E}">
        <p14:creationId xmlns:p14="http://schemas.microsoft.com/office/powerpoint/2010/main" val="3400334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82" b="13815"/>
          <a:stretch/>
        </p:blipFill>
        <p:spPr bwMode="auto">
          <a:xfrm>
            <a:off x="-1" y="2276872"/>
            <a:ext cx="9150177" cy="45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 name="Text Box 3"/>
          <p:cNvSpPr txBox="1">
            <a:spLocks noChangeArrowheads="1"/>
          </p:cNvSpPr>
          <p:nvPr/>
        </p:nvSpPr>
        <p:spPr bwMode="auto">
          <a:xfrm>
            <a:off x="7914846" y="6597235"/>
            <a:ext cx="1617663"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Kraw Penas</a:t>
            </a:r>
          </a:p>
        </p:txBody>
      </p:sp>
      <p:sp>
        <p:nvSpPr>
          <p:cNvPr id="7"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CCTG</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Centro Cultural Teatro Guaíra</a:t>
            </a:r>
          </a:p>
        </p:txBody>
      </p:sp>
      <p:sp>
        <p:nvSpPr>
          <p:cNvPr id="8" name="Title 2"/>
          <p:cNvSpPr txBox="1">
            <a:spLocks/>
          </p:cNvSpPr>
          <p:nvPr/>
        </p:nvSpPr>
        <p:spPr>
          <a:xfrm>
            <a:off x="470431" y="1668335"/>
            <a:ext cx="3603988" cy="5147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OSP</a:t>
            </a:r>
            <a:endParaRPr lang="en-JM" sz="2400"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692818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txBox="1">
            <a:spLocks noChangeArrowheads="1"/>
          </p:cNvSpPr>
          <p:nvPr/>
        </p:nvSpPr>
        <p:spPr>
          <a:xfrm>
            <a:off x="467543" y="2429484"/>
            <a:ext cx="7834723" cy="3972022"/>
          </a:xfrm>
          <a:prstGeom prst="rect">
            <a:avLst/>
          </a:prstGeom>
          <a:ln/>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800"/>
              <a:t>O edifício do Teatro Guaíra foi projetado pelo arquiteto Rubens Meister e sua construção teve início em </a:t>
            </a:r>
            <a:r>
              <a:rPr lang="pt-BR" sz="1800" b="1"/>
              <a:t>1952</a:t>
            </a:r>
            <a:r>
              <a:rPr lang="pt-BR" sz="1800"/>
              <a:t>.</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800"/>
              <a:t>Com </a:t>
            </a:r>
            <a:r>
              <a:rPr lang="pt-BR" sz="1800" b="1"/>
              <a:t>17 mil metros quadrados</a:t>
            </a:r>
            <a:r>
              <a:rPr lang="pt-BR" sz="1800"/>
              <a:t>, é um dos marcos da arquitetura modernista no Paraná.</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800"/>
              <a:t>A sede abriga </a:t>
            </a:r>
            <a:r>
              <a:rPr lang="pt-BR" sz="1800" b="1"/>
              <a:t>três auditórios</a:t>
            </a:r>
            <a:r>
              <a:rPr lang="pt-BR" sz="1800"/>
              <a:t>: Bento Munhoz da Rocha Netto, o </a:t>
            </a:r>
            <a:r>
              <a:rPr lang="pt-BR" sz="1800" b="1"/>
              <a:t>Guairão</a:t>
            </a:r>
            <a:r>
              <a:rPr lang="pt-BR" sz="1800"/>
              <a:t>; Salvador de Ferrante, o </a:t>
            </a:r>
            <a:r>
              <a:rPr lang="pt-BR" sz="1800" b="1"/>
              <a:t>Guairinha</a:t>
            </a:r>
            <a:r>
              <a:rPr lang="pt-BR" sz="1800"/>
              <a:t>; e Glauco Flores de Sá Brito, </a:t>
            </a:r>
            <a:r>
              <a:rPr lang="pt-BR" sz="1800" b="1"/>
              <a:t>Miniauditório</a:t>
            </a:r>
            <a:r>
              <a:rPr lang="pt-BR" sz="1800"/>
              <a:t>.</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800"/>
              <a:t>O CCTG também possui quatro corpos estáveis: a </a:t>
            </a:r>
            <a:r>
              <a:rPr lang="pt-BR" sz="1800" b="1"/>
              <a:t>Orquestra Sinfônica do Paraná</a:t>
            </a:r>
            <a:r>
              <a:rPr lang="pt-BR" sz="1800"/>
              <a:t>, o </a:t>
            </a:r>
            <a:r>
              <a:rPr lang="pt-BR" sz="1800" b="1"/>
              <a:t>Balé Teatro Guaíra</a:t>
            </a:r>
            <a:r>
              <a:rPr lang="pt-BR" sz="1800"/>
              <a:t>, o </a:t>
            </a:r>
            <a:r>
              <a:rPr lang="pt-BR" sz="1800" b="1"/>
              <a:t>G2 Cia de Dança </a:t>
            </a:r>
            <a:r>
              <a:rPr lang="pt-BR" sz="1800"/>
              <a:t>e a </a:t>
            </a:r>
            <a:r>
              <a:rPr lang="pt-BR" sz="1800" b="1"/>
              <a:t>Escola da Dança Teatro Guaíra.</a:t>
            </a:r>
          </a:p>
        </p:txBody>
      </p:sp>
      <p:cxnSp>
        <p:nvCxnSpPr>
          <p:cNvPr id="9" name="Straight Connector 8"/>
          <p:cNvCxnSpPr/>
          <p:nvPr/>
        </p:nvCxnSpPr>
        <p:spPr>
          <a:xfrm>
            <a:off x="467543" y="2275078"/>
            <a:ext cx="896279" cy="0"/>
          </a:xfrm>
          <a:prstGeom prst="line">
            <a:avLst/>
          </a:prstGeom>
          <a:ln w="9525" cmpd="sng">
            <a:solidFill>
              <a:srgbClr val="DD0060"/>
            </a:solidFill>
          </a:ln>
          <a:effectLst/>
        </p:spPr>
        <p:style>
          <a:lnRef idx="2">
            <a:schemeClr val="accent1"/>
          </a:lnRef>
          <a:fillRef idx="0">
            <a:schemeClr val="accent1"/>
          </a:fillRef>
          <a:effectRef idx="1">
            <a:schemeClr val="accent1"/>
          </a:effectRef>
          <a:fontRef idx="minor">
            <a:schemeClr val="tx1"/>
          </a:fontRef>
        </p:style>
      </p:cxnSp>
      <p:sp>
        <p:nvSpPr>
          <p:cNvPr id="5"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CCTG</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Centro Cultural Teatro Guaíra</a:t>
            </a:r>
          </a:p>
        </p:txBody>
      </p:sp>
    </p:spTree>
    <p:extLst>
      <p:ext uri="{BB962C8B-B14F-4D97-AF65-F5344CB8AC3E}">
        <p14:creationId xmlns:p14="http://schemas.microsoft.com/office/powerpoint/2010/main" val="148212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CCTG</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Centro Cultural Teatro Guaíra</a:t>
            </a:r>
          </a:p>
        </p:txBody>
      </p:sp>
      <p:sp>
        <p:nvSpPr>
          <p:cNvPr id="7" name="Title 2"/>
          <p:cNvSpPr txBox="1">
            <a:spLocks/>
          </p:cNvSpPr>
          <p:nvPr/>
        </p:nvSpPr>
        <p:spPr>
          <a:xfrm>
            <a:off x="470431" y="1668335"/>
            <a:ext cx="3603988" cy="5147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OSP</a:t>
            </a:r>
            <a:endParaRPr lang="en-JM" sz="2400" dirty="0">
              <a:solidFill>
                <a:schemeClr val="tx1">
                  <a:lumMod val="65000"/>
                  <a:lumOff val="35000"/>
                </a:schemeClr>
              </a:solidFill>
              <a:latin typeface="Calibri"/>
              <a:cs typeface="Calibri"/>
            </a:endParaRPr>
          </a:p>
        </p:txBody>
      </p:sp>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25147"/>
          <a:stretch/>
        </p:blipFill>
        <p:spPr bwMode="auto">
          <a:xfrm>
            <a:off x="-2" y="2276872"/>
            <a:ext cx="9144001" cy="45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CCTG</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Centro Cultural Teatro Guaíra</a:t>
            </a:r>
          </a:p>
        </p:txBody>
      </p:sp>
      <p:sp>
        <p:nvSpPr>
          <p:cNvPr id="10" name="Text Box 3"/>
          <p:cNvSpPr txBox="1">
            <a:spLocks noChangeArrowheads="1"/>
          </p:cNvSpPr>
          <p:nvPr/>
        </p:nvSpPr>
        <p:spPr bwMode="auto">
          <a:xfrm>
            <a:off x="7360793" y="6571245"/>
            <a:ext cx="1579576" cy="2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Karin van der Broocke</a:t>
            </a:r>
          </a:p>
        </p:txBody>
      </p:sp>
    </p:spTree>
    <p:extLst>
      <p:ext uri="{BB962C8B-B14F-4D97-AF65-F5344CB8AC3E}">
        <p14:creationId xmlns:p14="http://schemas.microsoft.com/office/powerpoint/2010/main" val="167574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txBox="1">
            <a:spLocks noChangeArrowheads="1"/>
          </p:cNvSpPr>
          <p:nvPr/>
        </p:nvSpPr>
        <p:spPr>
          <a:xfrm>
            <a:off x="467543" y="2429484"/>
            <a:ext cx="8209774" cy="3972022"/>
          </a:xfrm>
          <a:prstGeom prst="rect">
            <a:avLst/>
          </a:prstGeom>
          <a:ln/>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A Orquestra Sinfônica do Paraná foi criada em </a:t>
            </a:r>
            <a:r>
              <a:rPr lang="pt-BR" sz="1700" b="1"/>
              <a:t>1983</a:t>
            </a:r>
            <a:r>
              <a:rPr lang="pt-BR" sz="1700"/>
              <a:t> pelo governador José Richa. Em 1985, um concurso nacional selecionou 60 integrantes, entre músicos, maestros titular e assistente.</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A estreia foi no dia 28 de maio de 1985, no Guairão. Foram os destaques da OSP o tenor José Carreras, e os instrumentistas Hamilton de Hollanda, Piotr Banasik, Olga Kiun, Pablo de León, Cláudio Barile.</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Em </a:t>
            </a:r>
            <a:r>
              <a:rPr lang="pt-BR" sz="1700" b="1"/>
              <a:t>30 anos</a:t>
            </a:r>
            <a:r>
              <a:rPr lang="pt-BR" sz="1700"/>
              <a:t>, a OSP construiu um belo histórico, com mais de </a:t>
            </a:r>
            <a:r>
              <a:rPr lang="pt-BR" sz="1700" b="1"/>
              <a:t>40 maestros convidados </a:t>
            </a:r>
            <a:r>
              <a:rPr lang="pt-BR" sz="1700"/>
              <a:t>e cerca de </a:t>
            </a:r>
            <a:r>
              <a:rPr lang="pt-BR" sz="1700" b="1"/>
              <a:t>200 solistas</a:t>
            </a:r>
            <a:r>
              <a:rPr lang="pt-BR" sz="1700"/>
              <a:t>, que vieram de diversos lugares do Brasil e do mundo. </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O repertório da orquestra conta com cerca de </a:t>
            </a:r>
            <a:r>
              <a:rPr lang="pt-BR" sz="1700" b="1"/>
              <a:t>900 obras </a:t>
            </a:r>
            <a:r>
              <a:rPr lang="pt-BR" sz="1700"/>
              <a:t>catalogadas de mais de 250 compositores, destacando os autores brasileiros Villa-Lobos e Camargo Guarnieri, e os paranaenses Henrique Morozowicz e Augusto Stresser.</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Em 30 anos, a OSP soma </a:t>
            </a:r>
            <a:r>
              <a:rPr lang="pt-BR" sz="1700" b="1"/>
              <a:t>500 apresentações </a:t>
            </a:r>
            <a:r>
              <a:rPr lang="pt-BR" sz="1700"/>
              <a:t>dentro e fora do Paraná, com montagens de importantes óperas, balés, primeiras audições mundiais, sulamericanas e brasileiras.</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Neste momento há uma exposição, na sala de exposições do CCTG, sobre os 30 anos da OSP. Caso a comitiva queira conhecer, podemos agendar uma visita guiada.</a:t>
            </a:r>
          </a:p>
        </p:txBody>
      </p:sp>
      <p:cxnSp>
        <p:nvCxnSpPr>
          <p:cNvPr id="9" name="Straight Connector 8"/>
          <p:cNvCxnSpPr/>
          <p:nvPr/>
        </p:nvCxnSpPr>
        <p:spPr>
          <a:xfrm>
            <a:off x="467543" y="2275078"/>
            <a:ext cx="896279" cy="0"/>
          </a:xfrm>
          <a:prstGeom prst="line">
            <a:avLst/>
          </a:prstGeom>
          <a:ln w="9525" cmpd="sng">
            <a:solidFill>
              <a:srgbClr val="DD0060"/>
            </a:solidFill>
          </a:ln>
          <a:effectLst/>
        </p:spPr>
        <p:style>
          <a:lnRef idx="2">
            <a:schemeClr val="accent1"/>
          </a:lnRef>
          <a:fillRef idx="0">
            <a:schemeClr val="accent1"/>
          </a:fillRef>
          <a:effectRef idx="1">
            <a:schemeClr val="accent1"/>
          </a:effectRef>
          <a:fontRef idx="minor">
            <a:schemeClr val="tx1"/>
          </a:fontRef>
        </p:style>
      </p:cxnSp>
      <p:sp>
        <p:nvSpPr>
          <p:cNvPr id="5"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CCTG</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Centro Cultural Teatro Guaíra</a:t>
            </a:r>
          </a:p>
        </p:txBody>
      </p:sp>
      <p:sp>
        <p:nvSpPr>
          <p:cNvPr id="6" name="Title 2"/>
          <p:cNvSpPr txBox="1">
            <a:spLocks/>
          </p:cNvSpPr>
          <p:nvPr/>
        </p:nvSpPr>
        <p:spPr>
          <a:xfrm>
            <a:off x="470431" y="1668335"/>
            <a:ext cx="3603988" cy="5147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OSP</a:t>
            </a:r>
            <a:endParaRPr lang="en-JM" sz="2400"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375582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CCTG</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Centro Cultural Teatro Guaíra</a:t>
            </a:r>
          </a:p>
        </p:txBody>
      </p:sp>
      <p:sp>
        <p:nvSpPr>
          <p:cNvPr id="7" name="Title 2"/>
          <p:cNvSpPr txBox="1">
            <a:spLocks/>
          </p:cNvSpPr>
          <p:nvPr/>
        </p:nvSpPr>
        <p:spPr>
          <a:xfrm>
            <a:off x="470431" y="1668335"/>
            <a:ext cx="3603988" cy="5147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BTG</a:t>
            </a:r>
            <a:endParaRPr lang="en-JM" sz="2400" dirty="0">
              <a:solidFill>
                <a:schemeClr val="tx1">
                  <a:lumMod val="65000"/>
                  <a:lumOff val="35000"/>
                </a:schemeClr>
              </a:solidFill>
              <a:latin typeface="Calibri"/>
              <a:cs typeface="Calibri"/>
            </a:endParaRPr>
          </a:p>
        </p:txBody>
      </p:sp>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CCTG</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Centro Cultural Teatro Guaíra</a:t>
            </a:r>
          </a:p>
        </p:txBody>
      </p:sp>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7035" b="10167"/>
          <a:stretch/>
        </p:blipFill>
        <p:spPr bwMode="auto">
          <a:xfrm>
            <a:off x="-2" y="2276872"/>
            <a:ext cx="9144001" cy="45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 name="Text Box 5"/>
          <p:cNvSpPr txBox="1">
            <a:spLocks noChangeArrowheads="1"/>
          </p:cNvSpPr>
          <p:nvPr/>
        </p:nvSpPr>
        <p:spPr bwMode="auto">
          <a:xfrm>
            <a:off x="6485729" y="6545262"/>
            <a:ext cx="2884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defRPr/>
            </a:pPr>
            <a:r>
              <a:rPr lang="pt-BR" sz="800" smtClean="0">
                <a:solidFill>
                  <a:srgbClr val="FFFFFF"/>
                </a:solidFill>
              </a:rPr>
              <a:t>A Sagração da Primavera - Foto Sérgio Vieira</a:t>
            </a:r>
          </a:p>
        </p:txBody>
      </p:sp>
    </p:spTree>
    <p:extLst>
      <p:ext uri="{BB962C8B-B14F-4D97-AF65-F5344CB8AC3E}">
        <p14:creationId xmlns:p14="http://schemas.microsoft.com/office/powerpoint/2010/main" val="3202129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txBox="1">
            <a:spLocks noChangeArrowheads="1"/>
          </p:cNvSpPr>
          <p:nvPr/>
        </p:nvSpPr>
        <p:spPr>
          <a:xfrm>
            <a:off x="467543" y="2429484"/>
            <a:ext cx="8209774" cy="3972022"/>
          </a:xfrm>
          <a:prstGeom prst="rect">
            <a:avLst/>
          </a:prstGeom>
          <a:ln/>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lnSpc>
                <a:spcPct val="8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O </a:t>
            </a:r>
            <a:r>
              <a:rPr lang="pt-BR" sz="1700" b="1"/>
              <a:t>Corpo de Baile da Fundação Teatro Guaíra</a:t>
            </a:r>
            <a:r>
              <a:rPr lang="pt-BR" sz="1700"/>
              <a:t>, como então se chamava, </a:t>
            </a:r>
            <a:r>
              <a:rPr lang="pt-BR" sz="1700" b="1"/>
              <a:t>foi criado pelo Governo do Paraná em 1969</a:t>
            </a:r>
            <a:r>
              <a:rPr lang="pt-BR" sz="1700"/>
              <a:t>, através da Secretaria de Educação e Cultura.</a:t>
            </a:r>
          </a:p>
          <a:p>
            <a:pPr marL="285750" indent="-285750" algn="l">
              <a:lnSpc>
                <a:spcPct val="8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Em </a:t>
            </a:r>
            <a:r>
              <a:rPr lang="pt-BR" sz="1700" b="1"/>
              <a:t>1974</a:t>
            </a:r>
            <a:r>
              <a:rPr lang="pt-BR" sz="1700"/>
              <a:t>, com a coreografia Mosaicos (Marlus Nobre), </a:t>
            </a:r>
            <a:r>
              <a:rPr lang="pt-BR" sz="1700" b="1"/>
              <a:t>inaugurou o Auditório Bento Munhoz da Rocha Neto</a:t>
            </a:r>
            <a:r>
              <a:rPr lang="pt-BR" sz="1700"/>
              <a:t>. Em 1975 foi montado o 2º ato do Lago dos Cisnes (Tchaikowsky).</a:t>
            </a:r>
          </a:p>
          <a:p>
            <a:pPr marL="285750" indent="-285750" algn="l">
              <a:lnSpc>
                <a:spcPct val="8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Em </a:t>
            </a:r>
            <a:r>
              <a:rPr lang="pt-BR" sz="1700" b="1"/>
              <a:t>1979</a:t>
            </a:r>
            <a:r>
              <a:rPr lang="pt-BR" sz="1700"/>
              <a:t>, com seu nome modificado para </a:t>
            </a:r>
            <a:r>
              <a:rPr lang="pt-BR" sz="1700" b="1"/>
              <a:t>Ballet Teatro Guaíra</a:t>
            </a:r>
            <a:r>
              <a:rPr lang="pt-BR" sz="1700"/>
              <a:t>, a companhia passou a ser dirigida pelo coreógrafo português Carlos Trincheiras, que ficou até 1993. Neste período </a:t>
            </a:r>
            <a:r>
              <a:rPr lang="pt-BR" sz="1700" b="1"/>
              <a:t>coreógrafos internacionais </a:t>
            </a:r>
            <a:r>
              <a:rPr lang="pt-BR" sz="1700"/>
              <a:t>são convidados para criar obras para a companhia: Jonh Butller, Milko Sparembleck, Vasco Wellemkemp, Olga Roriz, e Maurice Bejárt. </a:t>
            </a:r>
          </a:p>
          <a:p>
            <a:pPr marL="285750" indent="-285750" algn="l">
              <a:lnSpc>
                <a:spcPct val="8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O BTG torna-se conhecido nacionalmente com a montagem </a:t>
            </a:r>
            <a:r>
              <a:rPr lang="pt-BR" sz="1700" b="1"/>
              <a:t>de O Grande Circo Místico</a:t>
            </a:r>
            <a:r>
              <a:rPr lang="pt-BR" sz="1700"/>
              <a:t>, inspirada no poema de Jorge de Lima com música de Edu Lobo e Chico Buarque, com roteiro de Nahum Alves de Souza e coreografia de Carlos Trincheiras.</a:t>
            </a:r>
          </a:p>
          <a:p>
            <a:pPr marL="285750" indent="-285750" algn="l">
              <a:lnSpc>
                <a:spcPct val="8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Em 1999, Suzana Braga assume a direção do BTG. Na mesma época, </a:t>
            </a:r>
            <a:r>
              <a:rPr lang="pt-BR" sz="1700" b="1"/>
              <a:t>a companhia é dividida em duas</a:t>
            </a:r>
            <a:r>
              <a:rPr lang="pt-BR" sz="1700"/>
              <a:t>. A direção do Teatro cria </a:t>
            </a:r>
            <a:r>
              <a:rPr lang="pt-BR" sz="1700" b="1"/>
              <a:t>o Guaíra 2 Cia. de Dança </a:t>
            </a:r>
            <a:r>
              <a:rPr lang="pt-BR" sz="1700"/>
              <a:t>com bailarinos do BTG que desejavam se voltar para a pesquisa em dança contemporânea, grupo este que ficou sob a direção de Carla Reinecke.</a:t>
            </a:r>
          </a:p>
        </p:txBody>
      </p:sp>
      <p:cxnSp>
        <p:nvCxnSpPr>
          <p:cNvPr id="9" name="Straight Connector 8"/>
          <p:cNvCxnSpPr/>
          <p:nvPr/>
        </p:nvCxnSpPr>
        <p:spPr>
          <a:xfrm>
            <a:off x="467543" y="2275078"/>
            <a:ext cx="896279" cy="0"/>
          </a:xfrm>
          <a:prstGeom prst="line">
            <a:avLst/>
          </a:prstGeom>
          <a:ln w="9525" cmpd="sng">
            <a:solidFill>
              <a:srgbClr val="DD0060"/>
            </a:solidFill>
          </a:ln>
          <a:effectLst/>
        </p:spPr>
        <p:style>
          <a:lnRef idx="2">
            <a:schemeClr val="accent1"/>
          </a:lnRef>
          <a:fillRef idx="0">
            <a:schemeClr val="accent1"/>
          </a:fillRef>
          <a:effectRef idx="1">
            <a:schemeClr val="accent1"/>
          </a:effectRef>
          <a:fontRef idx="minor">
            <a:schemeClr val="tx1"/>
          </a:fontRef>
        </p:style>
      </p:cxnSp>
      <p:sp>
        <p:nvSpPr>
          <p:cNvPr id="5"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CCTG</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Centro Cultural Teatro Guaíra</a:t>
            </a:r>
          </a:p>
        </p:txBody>
      </p:sp>
      <p:sp>
        <p:nvSpPr>
          <p:cNvPr id="6" name="Title 2"/>
          <p:cNvSpPr txBox="1">
            <a:spLocks/>
          </p:cNvSpPr>
          <p:nvPr/>
        </p:nvSpPr>
        <p:spPr>
          <a:xfrm>
            <a:off x="470431" y="1668335"/>
            <a:ext cx="3603988" cy="5147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BTG</a:t>
            </a:r>
            <a:endParaRPr lang="en-JM" sz="2400"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2960467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67543" y="2275078"/>
            <a:ext cx="896279" cy="0"/>
          </a:xfrm>
          <a:prstGeom prst="line">
            <a:avLst/>
          </a:prstGeom>
          <a:ln w="9525" cmpd="sng">
            <a:solidFill>
              <a:srgbClr val="DD0060"/>
            </a:solidFill>
          </a:ln>
          <a:effectLst/>
        </p:spPr>
        <p:style>
          <a:lnRef idx="2">
            <a:schemeClr val="accent1"/>
          </a:lnRef>
          <a:fillRef idx="0">
            <a:schemeClr val="accent1"/>
          </a:fillRef>
          <a:effectRef idx="1">
            <a:schemeClr val="accent1"/>
          </a:effectRef>
          <a:fontRef idx="minor">
            <a:schemeClr val="tx1"/>
          </a:fontRef>
        </p:style>
      </p:cxnSp>
      <p:sp>
        <p:nvSpPr>
          <p:cNvPr id="5"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CCTG</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Centro Cultural Teatro Guaíra</a:t>
            </a:r>
          </a:p>
        </p:txBody>
      </p:sp>
      <p:pic>
        <p:nvPicPr>
          <p:cNvPr id="6"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321" b="94932" l="10000" r="95508">
                        <a14:foregroundMark x1="62034" y1="40034" x2="62034" y2="40034"/>
                        <a14:foregroundMark x1="17797" y1="66639" x2="17797" y2="66639"/>
                        <a14:foregroundMark x1="22797" y1="66976" x2="22797" y2="66976"/>
                        <a14:foregroundMark x1="28136" y1="66047" x2="28136" y2="66047"/>
                        <a14:foregroundMark x1="32373" y1="62922" x2="32373" y2="62922"/>
                        <a14:foregroundMark x1="36525" y1="64949" x2="36525" y2="64949"/>
                        <a14:foregroundMark x1="42458" y1="66807" x2="42458" y2="66807"/>
                        <a14:foregroundMark x1="48729" y1="66807" x2="48729" y2="66807"/>
                        <a14:foregroundMark x1="53898" y1="65541" x2="53898" y2="65541"/>
                        <a14:foregroundMark x1="20763" y1="80659" x2="20763" y2="80659"/>
                        <a14:foregroundMark x1="30000" y1="80828" x2="30000" y2="80828"/>
                        <a14:foregroundMark x1="38898" y1="80828" x2="38898" y2="80828"/>
                        <a14:foregroundMark x1="52797" y1="79392" x2="52797" y2="79392"/>
                        <a14:foregroundMark x1="55000" y1="69172" x2="55000" y2="69172"/>
                        <a14:foregroundMark x1="65593" y1="73057" x2="65593" y2="73057"/>
                        <a14:foregroundMark x1="74322" y1="74578" x2="74322" y2="74578"/>
                        <a14:foregroundMark x1="82627" y1="74409" x2="82627" y2="74409"/>
                        <a14:foregroundMark x1="48136" y1="89527" x2="48136" y2="89527"/>
                        <a14:foregroundMark x1="52458" y1="89865" x2="52458" y2="89865"/>
                        <a14:foregroundMark x1="58390" y1="89527" x2="58390" y2="89527"/>
                        <a14:foregroundMark x1="64661" y1="89020" x2="64661" y2="89020"/>
                        <a14:foregroundMark x1="68729" y1="89020" x2="68729" y2="89020"/>
                        <a14:foregroundMark x1="74153" y1="89020" x2="74153" y2="89020"/>
                        <a14:foregroundMark x1="79322" y1="88767" x2="79322" y2="88767"/>
                        <a14:foregroundMark x1="86356" y1="89020" x2="86356" y2="89020"/>
                      </a14:backgroundRemoval>
                    </a14:imgEffect>
                  </a14:imgLayer>
                </a14:imgProps>
              </a:ext>
              <a:ext uri="{28A0092B-C50C-407E-A947-70E740481C1C}">
                <a14:useLocalDpi xmlns:a14="http://schemas.microsoft.com/office/drawing/2010/main" val="0"/>
              </a:ext>
            </a:extLst>
          </a:blip>
          <a:srcRect/>
          <a:stretch>
            <a:fillRect/>
          </a:stretch>
        </p:blipFill>
        <p:spPr bwMode="auto">
          <a:xfrm>
            <a:off x="2124075" y="2092894"/>
            <a:ext cx="4597400" cy="461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7363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txBox="1">
            <a:spLocks noChangeArrowheads="1"/>
          </p:cNvSpPr>
          <p:nvPr/>
        </p:nvSpPr>
        <p:spPr>
          <a:xfrm>
            <a:off x="467543" y="2352775"/>
            <a:ext cx="8491062" cy="3972022"/>
          </a:xfrm>
          <a:prstGeom prst="rect">
            <a:avLst/>
          </a:prstGeom>
          <a:ln/>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lnSpc>
                <a:spcPct val="8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solidFill>
                  <a:schemeClr val="tx1">
                    <a:lumMod val="85000"/>
                    <a:lumOff val="15000"/>
                  </a:schemeClr>
                </a:solidFill>
              </a:rPr>
              <a:t>O </a:t>
            </a:r>
            <a:r>
              <a:rPr lang="pt-BR" sz="1700" b="1">
                <a:solidFill>
                  <a:schemeClr val="tx1">
                    <a:lumMod val="85000"/>
                    <a:lumOff val="15000"/>
                  </a:schemeClr>
                </a:solidFill>
              </a:rPr>
              <a:t>Teatro de Comédia do Paraná – TCP</a:t>
            </a:r>
            <a:r>
              <a:rPr lang="pt-BR" sz="1700">
                <a:solidFill>
                  <a:schemeClr val="tx1">
                    <a:lumMod val="85000"/>
                    <a:lumOff val="15000"/>
                  </a:schemeClr>
                </a:solidFill>
              </a:rPr>
              <a:t>, companhia teatral do CCTG, </a:t>
            </a:r>
            <a:r>
              <a:rPr lang="pt-BR" sz="1700" b="1">
                <a:solidFill>
                  <a:schemeClr val="tx1">
                    <a:lumMod val="85000"/>
                    <a:lumOff val="15000"/>
                  </a:schemeClr>
                </a:solidFill>
              </a:rPr>
              <a:t>foi reativado este ano</a:t>
            </a:r>
            <a:r>
              <a:rPr lang="pt-BR" sz="1700">
                <a:solidFill>
                  <a:schemeClr val="tx1">
                    <a:lumMod val="85000"/>
                    <a:lumOff val="15000"/>
                  </a:schemeClr>
                </a:solidFill>
              </a:rPr>
              <a:t>. Em 2016 já produzirá texto inédito de autor paranaense ou residente no Estado.</a:t>
            </a:r>
          </a:p>
          <a:p>
            <a:pPr marL="285750" indent="-285750" algn="l">
              <a:lnSpc>
                <a:spcPct val="8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b="1">
                <a:solidFill>
                  <a:schemeClr val="tx1">
                    <a:lumMod val="85000"/>
                    <a:lumOff val="15000"/>
                  </a:schemeClr>
                </a:solidFill>
              </a:rPr>
              <a:t>Criado em 1963 </a:t>
            </a:r>
            <a:r>
              <a:rPr lang="pt-BR" sz="1700">
                <a:solidFill>
                  <a:schemeClr val="tx1">
                    <a:lumMod val="85000"/>
                    <a:lumOff val="15000"/>
                  </a:schemeClr>
                </a:solidFill>
              </a:rPr>
              <a:t>com a finalidade de orientar e coordenar as atividades teatrais do Guaíra, foi, durante muitas décadas, o </a:t>
            </a:r>
            <a:r>
              <a:rPr lang="pt-BR" sz="1700" b="1">
                <a:solidFill>
                  <a:schemeClr val="tx1">
                    <a:lumMod val="85000"/>
                    <a:lumOff val="15000"/>
                  </a:schemeClr>
                </a:solidFill>
              </a:rPr>
              <a:t>principal incentivador do teatro no Paraná </a:t>
            </a:r>
            <a:r>
              <a:rPr lang="pt-BR" sz="1700">
                <a:solidFill>
                  <a:schemeClr val="tx1">
                    <a:lumMod val="85000"/>
                    <a:lumOff val="15000"/>
                  </a:schemeClr>
                </a:solidFill>
              </a:rPr>
              <a:t>e responsável pela produção de grandes espetáculos, revelando diretores, autores e muitos atores. </a:t>
            </a:r>
          </a:p>
          <a:p>
            <a:pPr marL="285750" indent="-285750" algn="l">
              <a:lnSpc>
                <a:spcPct val="8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solidFill>
                  <a:schemeClr val="tx1">
                    <a:lumMod val="85000"/>
                    <a:lumOff val="15000"/>
                  </a:schemeClr>
                </a:solidFill>
              </a:rPr>
              <a:t>O primeiro diretor do grupo foi </a:t>
            </a:r>
            <a:r>
              <a:rPr lang="pt-BR" sz="1700" b="1">
                <a:solidFill>
                  <a:schemeClr val="tx1">
                    <a:lumMod val="85000"/>
                    <a:lumOff val="15000"/>
                  </a:schemeClr>
                </a:solidFill>
              </a:rPr>
              <a:t>Cláudio Correa e Castro </a:t>
            </a:r>
            <a:r>
              <a:rPr lang="pt-BR" sz="1700">
                <a:solidFill>
                  <a:schemeClr val="tx1">
                    <a:lumMod val="85000"/>
                    <a:lumOff val="15000"/>
                  </a:schemeClr>
                </a:solidFill>
              </a:rPr>
              <a:t>que montou ‘Um Elefante no Caos’, de Millôr Fernandes. No elenco estavam Paulo Goulart, Nicete Bruno, Lala Schneider, Sale Wolokita, Manuel Kobachuk, José Maria Santos e Joel de Oliveira.</a:t>
            </a:r>
          </a:p>
          <a:p>
            <a:pPr marL="285750" indent="-285750" algn="l">
              <a:lnSpc>
                <a:spcPct val="8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solidFill>
                  <a:schemeClr val="tx1">
                    <a:lumMod val="85000"/>
                    <a:lumOff val="15000"/>
                  </a:schemeClr>
                </a:solidFill>
              </a:rPr>
              <a:t>A partir de </a:t>
            </a:r>
            <a:r>
              <a:rPr lang="pt-BR" sz="1700" b="1">
                <a:solidFill>
                  <a:schemeClr val="tx1">
                    <a:lumMod val="85000"/>
                    <a:lumOff val="15000"/>
                  </a:schemeClr>
                </a:solidFill>
              </a:rPr>
              <a:t>1964</a:t>
            </a:r>
            <a:r>
              <a:rPr lang="pt-BR" sz="1700">
                <a:solidFill>
                  <a:schemeClr val="tx1">
                    <a:lumMod val="85000"/>
                    <a:lumOff val="15000"/>
                  </a:schemeClr>
                </a:solidFill>
              </a:rPr>
              <a:t> o TCP atuou durante </a:t>
            </a:r>
            <a:r>
              <a:rPr lang="pt-BR" sz="1700" b="1">
                <a:solidFill>
                  <a:schemeClr val="tx1">
                    <a:lumMod val="85000"/>
                    <a:lumOff val="15000"/>
                  </a:schemeClr>
                </a:solidFill>
              </a:rPr>
              <a:t>11 anos consecutivos </a:t>
            </a:r>
            <a:r>
              <a:rPr lang="pt-BR" sz="1700">
                <a:solidFill>
                  <a:schemeClr val="tx1">
                    <a:lumMod val="85000"/>
                    <a:lumOff val="15000"/>
                  </a:schemeClr>
                </a:solidFill>
              </a:rPr>
              <a:t>e chegou a produzir até </a:t>
            </a:r>
            <a:r>
              <a:rPr lang="pt-BR" sz="1700" b="1">
                <a:solidFill>
                  <a:schemeClr val="tx1">
                    <a:lumMod val="85000"/>
                    <a:lumOff val="15000"/>
                  </a:schemeClr>
                </a:solidFill>
              </a:rPr>
              <a:t>cinco espetáculos em apenas um ano</a:t>
            </a:r>
            <a:r>
              <a:rPr lang="pt-BR" sz="1700">
                <a:solidFill>
                  <a:schemeClr val="tx1">
                    <a:lumMod val="85000"/>
                    <a:lumOff val="15000"/>
                  </a:schemeClr>
                </a:solidFill>
              </a:rPr>
              <a:t>. </a:t>
            </a:r>
          </a:p>
          <a:p>
            <a:pPr marL="285750" indent="-285750" algn="l">
              <a:lnSpc>
                <a:spcPct val="8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solidFill>
                  <a:schemeClr val="tx1">
                    <a:lumMod val="85000"/>
                    <a:lumOff val="15000"/>
                  </a:schemeClr>
                </a:solidFill>
              </a:rPr>
              <a:t>Foram diretores do TCP: Emilio Di Biasi (O Contestado), Oraci Gemba (O Carrasco do Sol), Ademar Guerra (Colônia Cecília), Volker Quandt e Joana Lopes (Vamos Transar), Fátima Ortiz (O Menino Maluquinho), Lala Schneider (A Sedução), Euclides Souza (A Nuvem Apaixonada), Celso Nunes (A Vida de Galileu), Marcelo Marchioro (As Bruxas de Salém), Edson Bueno (New York por Will Eisner), Hugo Mengarelli (O Incrível Retorno do Cavaleiro Solitário), Flávio Stein (Barca de Venezia per Padova), Gabriel Villela (A Aurora da Minha Vida), Felipe Hirsch (Os Incendiários), Moacir Chaves (Memória) e Mariana Percovich (Medea Material).</a:t>
            </a:r>
          </a:p>
        </p:txBody>
      </p:sp>
      <p:cxnSp>
        <p:nvCxnSpPr>
          <p:cNvPr id="9" name="Straight Connector 8"/>
          <p:cNvCxnSpPr/>
          <p:nvPr/>
        </p:nvCxnSpPr>
        <p:spPr>
          <a:xfrm>
            <a:off x="467543" y="2275078"/>
            <a:ext cx="896279" cy="0"/>
          </a:xfrm>
          <a:prstGeom prst="line">
            <a:avLst/>
          </a:prstGeom>
          <a:ln w="9525" cmpd="sng">
            <a:solidFill>
              <a:srgbClr val="DD0060"/>
            </a:solidFill>
          </a:ln>
          <a:effectLst/>
        </p:spPr>
        <p:style>
          <a:lnRef idx="2">
            <a:schemeClr val="accent1"/>
          </a:lnRef>
          <a:fillRef idx="0">
            <a:schemeClr val="accent1"/>
          </a:fillRef>
          <a:effectRef idx="1">
            <a:schemeClr val="accent1"/>
          </a:effectRef>
          <a:fontRef idx="minor">
            <a:schemeClr val="tx1"/>
          </a:fontRef>
        </p:style>
      </p:cxnSp>
      <p:sp>
        <p:nvSpPr>
          <p:cNvPr id="5"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CCTG</a:t>
            </a:r>
            <a:br>
              <a:rPr lang="en-JM" sz="3000" b="1" dirty="0">
                <a:solidFill>
                  <a:schemeClr val="tx1">
                    <a:lumMod val="65000"/>
                    <a:lumOff val="35000"/>
                  </a:schemeClr>
                </a:solidFill>
                <a:latin typeface="Calibri"/>
                <a:cs typeface="Calibri"/>
              </a:rPr>
            </a:br>
            <a:r>
              <a:rPr lang="en-JM" sz="2400" dirty="0">
                <a:solidFill>
                  <a:schemeClr val="tx1">
                    <a:lumMod val="65000"/>
                    <a:lumOff val="35000"/>
                  </a:schemeClr>
                </a:solidFill>
                <a:latin typeface="Calibri"/>
                <a:cs typeface="Calibri"/>
              </a:rPr>
              <a:t>Centro Cultural Teatro Guaíra</a:t>
            </a:r>
          </a:p>
        </p:txBody>
      </p:sp>
      <p:sp>
        <p:nvSpPr>
          <p:cNvPr id="6" name="Title 2"/>
          <p:cNvSpPr txBox="1">
            <a:spLocks/>
          </p:cNvSpPr>
          <p:nvPr/>
        </p:nvSpPr>
        <p:spPr>
          <a:xfrm>
            <a:off x="470431" y="1668335"/>
            <a:ext cx="3603988" cy="5147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TCP</a:t>
            </a:r>
            <a:endParaRPr lang="en-JM" sz="2400"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2672790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Circula Paraná</a:t>
            </a: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039" y1="16187" x2="7039" y2="16187"/>
                        <a14:foregroundMark x1="13872" y1="8273" x2="13872" y2="8273"/>
                        <a14:foregroundMark x1="28157" y1="7554" x2="28157" y2="7554"/>
                        <a14:foregroundMark x1="38302" y1="16906" x2="38302" y2="16906"/>
                        <a14:foregroundMark x1="10973" y1="30216" x2="10973" y2="30216"/>
                        <a14:foregroundMark x1="18219" y1="25180" x2="18219" y2="25180"/>
                        <a14:foregroundMark x1="27950" y1="38129" x2="27950" y2="38129"/>
                        <a14:foregroundMark x1="25259" y1="35252" x2="25259" y2="35252"/>
                        <a14:foregroundMark x1="20704" y1="35612" x2="20704" y2="35612"/>
                        <a14:foregroundMark x1="15735" y1="39568" x2="15735" y2="39568"/>
                        <a14:foregroundMark x1="13458" y1="52878" x2="13458" y2="52878"/>
                        <a14:foregroundMark x1="22567" y1="53957" x2="22567" y2="53957"/>
                        <a14:foregroundMark x1="21946" y1="43165" x2="21946" y2="43165"/>
                        <a14:foregroundMark x1="25466" y1="22662" x2="25466" y2="22662"/>
                        <a14:foregroundMark x1="44513" y1="59353" x2="44513" y2="59353"/>
                        <a14:foregroundMark x1="59006" y1="61151" x2="59006" y2="61151"/>
                        <a14:foregroundMark x1="76398" y1="65827" x2="76398" y2="65827"/>
                        <a14:foregroundMark x1="89027" y1="65108" x2="89027" y2="65108"/>
                        <a14:foregroundMark x1="4762" y1="22302" x2="4762" y2="22302"/>
                        <a14:foregroundMark x1="22774" y1="95324" x2="22774" y2="95324"/>
                        <a14:foregroundMark x1="32091" y1="95324" x2="32091" y2="95324"/>
                        <a14:foregroundMark x1="43478" y1="96403" x2="43478" y2="96403"/>
                        <a14:foregroundMark x1="55072" y1="96403" x2="55072" y2="96403"/>
                        <a14:foregroundMark x1="66460" y1="95683" x2="66460" y2="95683"/>
                        <a14:foregroundMark x1="80124" y1="96403" x2="80124" y2="96403"/>
                        <a14:foregroundMark x1="81573" y1="87050" x2="81573" y2="87050"/>
                      </a14:backgroundRemoval>
                    </a14:imgEffect>
                  </a14:imgLayer>
                </a14:imgProps>
              </a:ext>
              <a:ext uri="{28A0092B-C50C-407E-A947-70E740481C1C}">
                <a14:useLocalDpi xmlns:a14="http://schemas.microsoft.com/office/drawing/2010/main" val="0"/>
              </a:ext>
            </a:extLst>
          </a:blip>
          <a:srcRect/>
          <a:stretch>
            <a:fillRect/>
          </a:stretch>
        </p:blipFill>
        <p:spPr bwMode="auto">
          <a:xfrm>
            <a:off x="2484438" y="2122488"/>
            <a:ext cx="4608512" cy="2655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16390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Museus Paraná</a:t>
            </a:r>
          </a:p>
        </p:txBody>
      </p:sp>
      <p:pic>
        <p:nvPicPr>
          <p:cNvPr id="5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239" l="85" r="98898">
                        <a14:foregroundMark x1="34492" y1="45939" x2="34492" y2="45939"/>
                        <a14:foregroundMark x1="40085" y1="54569" x2="40085" y2="54569"/>
                        <a14:foregroundMark x1="47373" y1="61168" x2="47373" y2="61168"/>
                        <a14:foregroundMark x1="53475" y1="61168" x2="53475" y2="61168"/>
                        <a14:foregroundMark x1="58305" y1="60660" x2="58305" y2="60660"/>
                        <a14:foregroundMark x1="63898" y1="61675" x2="63898" y2="61675"/>
                        <a14:foregroundMark x1="68136" y1="59391" x2="68136" y2="59391"/>
                        <a14:foregroundMark x1="72797" y1="60406" x2="72797" y2="60406"/>
                        <a14:foregroundMark x1="78644" y1="59898" x2="78644" y2="59898"/>
                        <a14:foregroundMark x1="84153" y1="58122" x2="84153" y2="58122"/>
                        <a14:foregroundMark x1="91780" y1="52030" x2="91780" y2="52030"/>
                        <a14:foregroundMark x1="95593" y1="55076" x2="95593" y2="55076"/>
                        <a14:foregroundMark x1="98898" y1="57360" x2="98898" y2="57360"/>
                        <a14:foregroundMark x1="48983" y1="53299" x2="48983" y2="53299"/>
                        <a14:foregroundMark x1="46780" y1="47970" x2="46780" y2="47970"/>
                        <a14:foregroundMark x1="46186" y1="42386" x2="46186" y2="42386"/>
                        <a14:foregroundMark x1="51186" y1="49492" x2="51186" y2="49492"/>
                        <a14:foregroundMark x1="56610" y1="52792" x2="56610" y2="52792"/>
                        <a14:foregroundMark x1="65508" y1="51523" x2="65508" y2="51523"/>
                        <a14:foregroundMark x1="43898" y1="49746" x2="43898" y2="49746"/>
                        <a14:foregroundMark x1="37712" y1="42386" x2="37712" y2="42386"/>
                        <a14:foregroundMark x1="33051" y1="58122" x2="33051" y2="58122"/>
                        <a14:foregroundMark x1="33390" y1="41878" x2="33390" y2="41878"/>
                        <a14:foregroundMark x1="33051" y1="53807" x2="33051" y2="53807"/>
                        <a14:foregroundMark x1="33051" y1="47716" x2="33390" y2="59137"/>
                        <a14:foregroundMark x1="34831" y1="53807" x2="34831" y2="53807"/>
                        <a14:foregroundMark x1="38220" y1="58122" x2="38220" y2="58122"/>
                        <a14:foregroundMark x1="35678" y1="59898" x2="35678" y2="59898"/>
                        <a14:foregroundMark x1="37881" y1="51015" x2="37881" y2="51015"/>
                        <a14:foregroundMark x1="37881" y1="54315" x2="37881" y2="54315"/>
                        <a14:foregroundMark x1="38051" y1="61675" x2="38051" y2="61675"/>
                        <a14:foregroundMark x1="39915" y1="50761" x2="39915" y2="50761"/>
                        <a14:foregroundMark x1="41271" y1="60660" x2="41271" y2="60660"/>
                        <a14:foregroundMark x1="44153" y1="54315" x2="44153" y2="54315"/>
                        <a14:foregroundMark x1="44153" y1="44162" x2="44153" y2="44162"/>
                        <a14:foregroundMark x1="43898" y1="41117" x2="43898" y2="41117"/>
                        <a14:foregroundMark x1="56271" y1="44670" x2="56271" y2="44670"/>
                        <a14:foregroundMark x1="56695" y1="41624" x2="56695" y2="41624"/>
                        <a14:foregroundMark x1="56695" y1="47716" x2="56695" y2="47716"/>
                        <a14:foregroundMark x1="59915" y1="59391" x2="59915" y2="59391"/>
                        <a14:foregroundMark x1="60339" y1="51015" x2="60339" y2="51015"/>
                        <a14:foregroundMark x1="63136" y1="47970" x2="63136" y2="47970"/>
                        <a14:foregroundMark x1="62288" y1="43147" x2="62288" y2="43147"/>
                        <a14:foregroundMark x1="64322" y1="40102" x2="64322" y2="40102"/>
                        <a14:foregroundMark x1="62288" y1="55838" x2="62288" y2="55838"/>
                        <a14:backgroundMark x1="75000" y1="49746" x2="75000" y2="49746"/>
                        <a14:backgroundMark x1="85678" y1="49492" x2="85678" y2="49492"/>
                        <a14:backgroundMark x1="97288" y1="50761" x2="97288" y2="50761"/>
                      </a14:backgroundRemoval>
                    </a14:imgEffect>
                  </a14:imgLayer>
                </a14:imgProps>
              </a:ext>
              <a:ext uri="{28A0092B-C50C-407E-A947-70E740481C1C}">
                <a14:useLocalDpi xmlns:a14="http://schemas.microsoft.com/office/drawing/2010/main" val="0"/>
              </a:ext>
            </a:extLst>
          </a:blip>
          <a:srcRect/>
          <a:stretch>
            <a:fillRect/>
          </a:stretch>
        </p:blipFill>
        <p:spPr bwMode="auto">
          <a:xfrm>
            <a:off x="1921472" y="2565400"/>
            <a:ext cx="5400675" cy="1801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7528293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txBox="1">
            <a:spLocks noChangeArrowheads="1"/>
          </p:cNvSpPr>
          <p:nvPr/>
        </p:nvSpPr>
        <p:spPr>
          <a:xfrm>
            <a:off x="467543" y="2429484"/>
            <a:ext cx="8209774" cy="3972022"/>
          </a:xfrm>
          <a:prstGeom prst="rect">
            <a:avLst/>
          </a:prstGeom>
          <a:ln/>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800"/>
              <a:t>O </a:t>
            </a:r>
            <a:r>
              <a:rPr lang="pt-BR" sz="1800" b="1"/>
              <a:t>Circula Paraná </a:t>
            </a:r>
            <a:r>
              <a:rPr lang="pt-BR" sz="1800"/>
              <a:t>é um programa da SEEC de </a:t>
            </a:r>
            <a:r>
              <a:rPr lang="pt-BR" sz="1800" b="1"/>
              <a:t>circulação de bens culturais</a:t>
            </a:r>
            <a:r>
              <a:rPr lang="pt-BR" sz="1800"/>
              <a:t>, criado para que as ações e atividades culturais não fiquem centralizadas na capital e possam alcançar todas as regiões do Estado.</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800"/>
              <a:t>O </a:t>
            </a:r>
            <a:r>
              <a:rPr lang="pt-BR" sz="1800" b="1"/>
              <a:t>Decreto Nº 1.715/2015 </a:t>
            </a:r>
            <a:r>
              <a:rPr lang="pt-BR" sz="1800"/>
              <a:t>atribuiu à SEEC a responsabilidade de selecionar os projetos culturais que receberão incentivos fiscais das empresas públicas e sociedades de economia mista estaduais.</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800"/>
              <a:t>A Resolução </a:t>
            </a:r>
            <a:r>
              <a:rPr lang="pt-BR" sz="1800" b="1"/>
              <a:t>Nº 084/2015 – SEEC </a:t>
            </a:r>
            <a:r>
              <a:rPr lang="pt-BR" sz="1800"/>
              <a:t>define os critérios de inscrição de projetos e seleção. Para 2016 serão selecionados projetos já aprovados na Lei Rouanet e que preferencialmente já estejam prontos para entrar em circulação.</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800"/>
              <a:t>O Circula Paraná pretende apoiar os mais diversos projetos na área da Cultura, focado sempre na circulação desses projetos. Do interior para a capital, da capital para o interior, do interior para o interior. </a:t>
            </a:r>
          </a:p>
        </p:txBody>
      </p:sp>
      <p:cxnSp>
        <p:nvCxnSpPr>
          <p:cNvPr id="9" name="Straight Connector 8"/>
          <p:cNvCxnSpPr/>
          <p:nvPr/>
        </p:nvCxnSpPr>
        <p:spPr>
          <a:xfrm>
            <a:off x="467543" y="2275078"/>
            <a:ext cx="896279" cy="0"/>
          </a:xfrm>
          <a:prstGeom prst="line">
            <a:avLst/>
          </a:prstGeom>
          <a:ln w="9525" cmpd="sng">
            <a:solidFill>
              <a:srgbClr val="DD0060"/>
            </a:solidFill>
          </a:ln>
          <a:effectLst/>
        </p:spPr>
        <p:style>
          <a:lnRef idx="2">
            <a:schemeClr val="accent1"/>
          </a:lnRef>
          <a:fillRef idx="0">
            <a:schemeClr val="accent1"/>
          </a:fillRef>
          <a:effectRef idx="1">
            <a:schemeClr val="accent1"/>
          </a:effectRef>
          <a:fontRef idx="minor">
            <a:schemeClr val="tx1"/>
          </a:fontRef>
        </p:style>
      </p:cxnSp>
      <p:sp>
        <p:nvSpPr>
          <p:cNvPr id="5"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Circula Paraná</a:t>
            </a:r>
            <a:endParaRPr lang="en-JM" sz="2400"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2519041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3067" b="11507"/>
          <a:stretch/>
        </p:blipFill>
        <p:spPr bwMode="auto">
          <a:xfrm>
            <a:off x="0" y="2276780"/>
            <a:ext cx="9144000" cy="45812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Biblioteca Pública do Paraná</a:t>
            </a:r>
            <a:endParaRPr lang="en-JM" sz="2400" dirty="0">
              <a:solidFill>
                <a:schemeClr val="tx1">
                  <a:lumMod val="65000"/>
                  <a:lumOff val="35000"/>
                </a:schemeClr>
              </a:solidFill>
              <a:latin typeface="Calibri"/>
              <a:cs typeface="Calibri"/>
            </a:endParaRPr>
          </a:p>
        </p:txBody>
      </p:sp>
      <p:sp>
        <p:nvSpPr>
          <p:cNvPr id="16" name="Text Box 3"/>
          <p:cNvSpPr txBox="1">
            <a:spLocks noChangeArrowheads="1"/>
          </p:cNvSpPr>
          <p:nvPr/>
        </p:nvSpPr>
        <p:spPr bwMode="auto">
          <a:xfrm>
            <a:off x="7914846" y="6597235"/>
            <a:ext cx="1617663"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Kraw Penas</a:t>
            </a:r>
          </a:p>
        </p:txBody>
      </p:sp>
    </p:spTree>
    <p:extLst>
      <p:ext uri="{BB962C8B-B14F-4D97-AF65-F5344CB8AC3E}">
        <p14:creationId xmlns:p14="http://schemas.microsoft.com/office/powerpoint/2010/main" val="1877309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txBox="1">
            <a:spLocks noChangeArrowheads="1"/>
          </p:cNvSpPr>
          <p:nvPr/>
        </p:nvSpPr>
        <p:spPr>
          <a:xfrm>
            <a:off x="467543" y="2361298"/>
            <a:ext cx="8405824" cy="3972022"/>
          </a:xfrm>
          <a:prstGeom prst="rect">
            <a:avLst/>
          </a:prstGeom>
          <a:ln/>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b="1"/>
              <a:t>Fundada em 1857</a:t>
            </a:r>
            <a:r>
              <a:rPr lang="pt-BR" sz="1700"/>
              <a:t>, a Biblioteca Pública do Paraná (BPP) já passou por 13 sedes. Desde 1954, está localizada no Centro de Curitiba, em um prédio histórico de 8,5 mil metros quadrados, tombado pelo Patrimônio Cultural.</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Cerca de </a:t>
            </a:r>
            <a:r>
              <a:rPr lang="pt-BR" sz="1700" b="1"/>
              <a:t>650 mil volumes</a:t>
            </a:r>
            <a:r>
              <a:rPr lang="pt-BR" sz="1700"/>
              <a:t>, entre livros, periódicos, fotografias e materiais multimídia compõe o acervo.</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Recebe aproximadamente </a:t>
            </a:r>
            <a:r>
              <a:rPr lang="pt-BR" sz="1700" b="1"/>
              <a:t>3 mil pessoas </a:t>
            </a:r>
            <a:r>
              <a:rPr lang="pt-BR" sz="1700"/>
              <a:t>e realiza </a:t>
            </a:r>
            <a:r>
              <a:rPr lang="pt-BR" sz="1700" b="1"/>
              <a:t>1,5 mil empréstimos diariamente</a:t>
            </a:r>
            <a:r>
              <a:rPr lang="pt-BR" sz="1700"/>
              <a:t>. Oferece atendimento especial às crianças e aos deficientes visuais.</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A BPP também conta com uma programação cultural composta por exibição de filmes, exposições de arte, encontros semanais dedicados à poesia, contação de histórias, oficinas de criação literária e bate-papos mensais com escritores de literatura adulta e infantojuvenil.</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700"/>
              <a:t>A BPP também produz o jornal </a:t>
            </a:r>
            <a:r>
              <a:rPr lang="pt-BR" sz="1700" b="1"/>
              <a:t>Cândido</a:t>
            </a:r>
            <a:r>
              <a:rPr lang="pt-BR" sz="1700"/>
              <a:t>. Com tiragem de </a:t>
            </a:r>
            <a:r>
              <a:rPr lang="pt-BR" sz="1700" b="1"/>
              <a:t>10 mil exemplares</a:t>
            </a:r>
            <a:r>
              <a:rPr lang="pt-BR" sz="1700"/>
              <a:t> e </a:t>
            </a:r>
            <a:r>
              <a:rPr lang="pt-BR" sz="1700" b="1"/>
              <a:t>edição mensal</a:t>
            </a:r>
            <a:r>
              <a:rPr lang="pt-BR" sz="1700"/>
              <a:t>, a primeira edição é de agosto de 2011. O jornal é distribuído em diversos pontos de cultura da cidade, em escolas e em toda a rede estadual de bibliotecas. Sua linha editorial é voltada para a difusão do livro, da literatura, matérias sobre o mercado editorial, perfis e inéditos — contos, crônicas e poemas. </a:t>
            </a:r>
            <a:r>
              <a:rPr lang="pt-BR" sz="1700" b="1"/>
              <a:t>Atualmente está na 52ª edição.</a:t>
            </a:r>
          </a:p>
          <a:p>
            <a:pPr marL="285750" indent="-285750" algn="l">
              <a:lnSpc>
                <a:spcPct val="90000"/>
              </a:lnSpc>
              <a:spcBef>
                <a:spcPts val="0"/>
              </a:spcBef>
              <a:spcAft>
                <a:spcPts val="1200"/>
              </a:spcAft>
              <a:buClr>
                <a:srgbClr val="DD0060"/>
              </a:buClr>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700"/>
          </a:p>
        </p:txBody>
      </p:sp>
      <p:cxnSp>
        <p:nvCxnSpPr>
          <p:cNvPr id="9" name="Straight Connector 8"/>
          <p:cNvCxnSpPr/>
          <p:nvPr/>
        </p:nvCxnSpPr>
        <p:spPr>
          <a:xfrm>
            <a:off x="467543" y="2275078"/>
            <a:ext cx="896279" cy="0"/>
          </a:xfrm>
          <a:prstGeom prst="line">
            <a:avLst/>
          </a:prstGeom>
          <a:ln w="9525" cmpd="sng">
            <a:solidFill>
              <a:srgbClr val="DD0060"/>
            </a:solidFill>
          </a:ln>
          <a:effectLst/>
        </p:spPr>
        <p:style>
          <a:lnRef idx="2">
            <a:schemeClr val="accent1"/>
          </a:lnRef>
          <a:fillRef idx="0">
            <a:schemeClr val="accent1"/>
          </a:fillRef>
          <a:effectRef idx="1">
            <a:schemeClr val="accent1"/>
          </a:effectRef>
          <a:fontRef idx="minor">
            <a:schemeClr val="tx1"/>
          </a:fontRef>
        </p:style>
      </p:cxnSp>
      <p:sp>
        <p:nvSpPr>
          <p:cNvPr id="6"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Biblioteca Pública do Paraná</a:t>
            </a:r>
            <a:endParaRPr lang="en-JM" sz="2400"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653533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33413" y="2924175"/>
            <a:ext cx="2447925" cy="2539926"/>
          </a:xfrm>
          <a:prstGeom prst="rect">
            <a:avLst/>
          </a:prstGeom>
          <a:noFill/>
        </p:spPr>
        <p:txBody>
          <a:bodyPr>
            <a:spAutoFit/>
          </a:bodyPr>
          <a:lstStyle/>
          <a:p>
            <a:pPr fontAlgn="auto">
              <a:lnSpc>
                <a:spcPct val="87000"/>
              </a:lnSpc>
              <a:spcBef>
                <a:spcPts val="0"/>
              </a:spcBef>
              <a:spcAft>
                <a:spcPts val="0"/>
              </a:spcAft>
              <a:defRPr/>
            </a:pPr>
            <a:r>
              <a:rPr lang="pt-BR" sz="1000" b="1">
                <a:solidFill>
                  <a:schemeClr val="tx1">
                    <a:lumMod val="65000"/>
                    <a:lumOff val="35000"/>
                  </a:schemeClr>
                </a:solidFill>
                <a:ea typeface="+mn-ea"/>
                <a:cs typeface="+mn-cs"/>
              </a:rPr>
              <a:t>Secretaria de Estado </a:t>
            </a:r>
            <a:br>
              <a:rPr lang="pt-BR" sz="1000" b="1">
                <a:solidFill>
                  <a:schemeClr val="tx1">
                    <a:lumMod val="65000"/>
                    <a:lumOff val="35000"/>
                  </a:schemeClr>
                </a:solidFill>
                <a:ea typeface="+mn-ea"/>
                <a:cs typeface="+mn-cs"/>
              </a:rPr>
            </a:br>
            <a:r>
              <a:rPr lang="pt-BR" sz="1000" b="1">
                <a:solidFill>
                  <a:schemeClr val="tx1">
                    <a:lumMod val="65000"/>
                    <a:lumOff val="35000"/>
                  </a:schemeClr>
                </a:solidFill>
                <a:ea typeface="+mn-ea"/>
                <a:cs typeface="+mn-cs"/>
              </a:rPr>
              <a:t>da Cultura</a:t>
            </a:r>
          </a:p>
          <a:p>
            <a:pPr fontAlgn="auto">
              <a:lnSpc>
                <a:spcPct val="87000"/>
              </a:lnSpc>
              <a:spcBef>
                <a:spcPts val="0"/>
              </a:spcBef>
              <a:spcAft>
                <a:spcPts val="0"/>
              </a:spcAft>
              <a:defRPr/>
            </a:pPr>
            <a:endParaRPr lang="pt-BR" sz="1000">
              <a:solidFill>
                <a:schemeClr val="tx1">
                  <a:lumMod val="65000"/>
                  <a:lumOff val="35000"/>
                </a:schemeClr>
              </a:solidFill>
              <a:latin typeface="Calibri"/>
              <a:cs typeface="Calibri"/>
            </a:endParaRPr>
          </a:p>
          <a:p>
            <a:pPr marL="342900" indent="-341313">
              <a:spcBef>
                <a:spcPts val="6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pt-BR" sz="1000" b="1">
                <a:solidFill>
                  <a:schemeClr val="tx1">
                    <a:lumMod val="75000"/>
                    <a:lumOff val="25000"/>
                  </a:schemeClr>
                </a:solidFill>
              </a:rPr>
              <a:t>Fone: (41) 3321-4700</a:t>
            </a:r>
            <a:endParaRPr lang="pt-BR" sz="1100">
              <a:solidFill>
                <a:srgbClr val="000066"/>
              </a:solidFill>
            </a:endParaRPr>
          </a:p>
          <a:p>
            <a:pPr marL="342900" indent="-341313">
              <a:spcBef>
                <a:spcPts val="45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pt-BR" sz="1000">
                <a:solidFill>
                  <a:schemeClr val="tx1">
                    <a:lumMod val="75000"/>
                    <a:lumOff val="25000"/>
                  </a:schemeClr>
                </a:solidFill>
              </a:rPr>
              <a:t>www.cultura.pr.gov.br</a:t>
            </a:r>
          </a:p>
          <a:p>
            <a:pPr marL="342900" indent="-341313">
              <a:spcBef>
                <a:spcPts val="45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pt-BR" sz="1000">
                <a:solidFill>
                  <a:schemeClr val="tx1">
                    <a:lumMod val="75000"/>
                    <a:lumOff val="25000"/>
                  </a:schemeClr>
                </a:solidFill>
              </a:rPr>
              <a:t>www.facebook.com/paranacultura</a:t>
            </a:r>
          </a:p>
          <a:p>
            <a:pPr marL="342900" indent="-341313">
              <a:spcBef>
                <a:spcPts val="45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pt-BR" sz="1000">
                <a:solidFill>
                  <a:schemeClr val="tx1">
                    <a:lumMod val="75000"/>
                    <a:lumOff val="25000"/>
                  </a:schemeClr>
                </a:solidFill>
              </a:rPr>
              <a:t>www.twitter.com/culturapr</a:t>
            </a:r>
          </a:p>
          <a:p>
            <a:pPr marL="342900" indent="-341313">
              <a:spcBef>
                <a:spcPts val="45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pt-BR" sz="1000">
                <a:solidFill>
                  <a:schemeClr val="tx1">
                    <a:lumMod val="75000"/>
                    <a:lumOff val="25000"/>
                  </a:schemeClr>
                </a:solidFill>
              </a:rPr>
              <a:t>http://agendaculturalpr.tumblr.com/ </a:t>
            </a:r>
          </a:p>
          <a:p>
            <a:pPr marL="342900" indent="-341313">
              <a:spcBef>
                <a:spcPts val="45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pt-BR" sz="1000">
                <a:solidFill>
                  <a:schemeClr val="tx1">
                    <a:lumMod val="75000"/>
                    <a:lumOff val="25000"/>
                  </a:schemeClr>
                </a:solidFill>
              </a:rPr>
              <a:t>http://proculturapr.blogspot.com.br/ </a:t>
            </a:r>
          </a:p>
          <a:p>
            <a:pPr fontAlgn="auto">
              <a:spcBef>
                <a:spcPts val="0"/>
              </a:spcBef>
              <a:spcAft>
                <a:spcPts val="288"/>
              </a:spcAft>
              <a:defRPr/>
            </a:pPr>
            <a:endParaRPr lang="pt-BR" sz="1000">
              <a:solidFill>
                <a:schemeClr val="tx1">
                  <a:lumMod val="65000"/>
                  <a:lumOff val="35000"/>
                </a:schemeClr>
              </a:solidFill>
              <a:latin typeface="Calibri"/>
              <a:ea typeface="+mn-ea"/>
              <a:cs typeface="Calibri"/>
            </a:endParaRPr>
          </a:p>
          <a:p>
            <a:pPr fontAlgn="auto">
              <a:spcBef>
                <a:spcPts val="0"/>
              </a:spcBef>
              <a:spcAft>
                <a:spcPts val="288"/>
              </a:spcAft>
              <a:defRPr/>
            </a:pPr>
            <a:endParaRPr lang="pt-BR" sz="1000">
              <a:solidFill>
                <a:schemeClr val="tx1">
                  <a:lumMod val="65000"/>
                  <a:lumOff val="35000"/>
                </a:schemeClr>
              </a:solidFill>
              <a:latin typeface="Calibri"/>
              <a:ea typeface="+mn-ea"/>
              <a:cs typeface="Calibri"/>
            </a:endParaRPr>
          </a:p>
          <a:p>
            <a:pPr fontAlgn="auto">
              <a:spcBef>
                <a:spcPts val="0"/>
              </a:spcBef>
              <a:spcAft>
                <a:spcPts val="288"/>
              </a:spcAft>
              <a:defRPr/>
            </a:pPr>
            <a:endParaRPr lang="pt-BR" sz="1100">
              <a:solidFill>
                <a:schemeClr val="tx1">
                  <a:lumMod val="65000"/>
                  <a:lumOff val="35000"/>
                </a:schemeClr>
              </a:solidFill>
              <a:ea typeface="+mn-ea"/>
              <a:cs typeface="+mn-cs"/>
            </a:endParaRPr>
          </a:p>
          <a:p>
            <a:pPr fontAlgn="auto">
              <a:spcBef>
                <a:spcPts val="0"/>
              </a:spcBef>
              <a:spcAft>
                <a:spcPts val="0"/>
              </a:spcAft>
              <a:defRPr/>
            </a:pPr>
            <a:endParaRPr lang="en-US" sz="1100">
              <a:solidFill>
                <a:schemeClr val="tx1">
                  <a:lumMod val="65000"/>
                  <a:lumOff val="35000"/>
                </a:schemeClr>
              </a:solidFill>
              <a:latin typeface="+mn-lt"/>
              <a:ea typeface="+mn-ea"/>
              <a:cs typeface="+mn-cs"/>
            </a:endParaRPr>
          </a:p>
        </p:txBody>
      </p:sp>
    </p:spTree>
    <p:extLst>
      <p:ext uri="{BB962C8B-B14F-4D97-AF65-F5344CB8AC3E}">
        <p14:creationId xmlns:p14="http://schemas.microsoft.com/office/powerpoint/2010/main" val="1735368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Museus Paraná</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31" r="2633"/>
          <a:stretch/>
        </p:blipFill>
        <p:spPr bwMode="auto">
          <a:xfrm>
            <a:off x="3265573" y="2276872"/>
            <a:ext cx="5878427" cy="45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Rectangle 5"/>
          <p:cNvSpPr/>
          <p:nvPr/>
        </p:nvSpPr>
        <p:spPr>
          <a:xfrm>
            <a:off x="-1" y="2276872"/>
            <a:ext cx="3265574" cy="4581128"/>
          </a:xfrm>
          <a:prstGeom prst="rect">
            <a:avLst/>
          </a:prstGeom>
          <a:solidFill>
            <a:srgbClr val="8F024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385191" y="4308592"/>
            <a:ext cx="3038624" cy="369332"/>
          </a:xfrm>
          <a:prstGeom prst="rect">
            <a:avLst/>
          </a:prstGeom>
          <a:noFill/>
        </p:spPr>
        <p:txBody>
          <a:bodyPr wrap="square" rtlCol="0">
            <a:spAutoFit/>
          </a:bodyPr>
          <a:lstStyle/>
          <a:p>
            <a:pPr>
              <a:spcBef>
                <a:spcPts val="1200"/>
              </a:spcBef>
              <a:buClr>
                <a:srgbClr val="1F1C70"/>
              </a:buClr>
            </a:pPr>
            <a:r>
              <a:rPr lang="en-US" b="1">
                <a:solidFill>
                  <a:schemeClr val="bg1"/>
                </a:solidFill>
              </a:rPr>
              <a:t>Museu Oscar Niemeyer</a:t>
            </a:r>
          </a:p>
        </p:txBody>
      </p:sp>
      <p:sp>
        <p:nvSpPr>
          <p:cNvPr id="9" name="Text Box 3"/>
          <p:cNvSpPr txBox="1">
            <a:spLocks noChangeArrowheads="1"/>
          </p:cNvSpPr>
          <p:nvPr/>
        </p:nvSpPr>
        <p:spPr bwMode="auto">
          <a:xfrm>
            <a:off x="7907277" y="6578363"/>
            <a:ext cx="1617662"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Kraw Penas</a:t>
            </a:r>
          </a:p>
        </p:txBody>
      </p:sp>
    </p:spTree>
    <p:extLst>
      <p:ext uri="{BB962C8B-B14F-4D97-AF65-F5344CB8AC3E}">
        <p14:creationId xmlns:p14="http://schemas.microsoft.com/office/powerpoint/2010/main" val="49282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Museus Paraná</a:t>
            </a:r>
          </a:p>
        </p:txBody>
      </p:sp>
      <p:sp>
        <p:nvSpPr>
          <p:cNvPr id="6" name="Rectangle 5"/>
          <p:cNvSpPr/>
          <p:nvPr/>
        </p:nvSpPr>
        <p:spPr>
          <a:xfrm>
            <a:off x="-1" y="2276872"/>
            <a:ext cx="3265574" cy="4581128"/>
          </a:xfrm>
          <a:prstGeom prst="rect">
            <a:avLst/>
          </a:prstGeom>
          <a:solidFill>
            <a:srgbClr val="8F024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385191" y="4308592"/>
            <a:ext cx="3038624" cy="369332"/>
          </a:xfrm>
          <a:prstGeom prst="rect">
            <a:avLst/>
          </a:prstGeom>
          <a:noFill/>
        </p:spPr>
        <p:txBody>
          <a:bodyPr wrap="square" rtlCol="0">
            <a:spAutoFit/>
          </a:bodyPr>
          <a:lstStyle/>
          <a:p>
            <a:pPr>
              <a:spcBef>
                <a:spcPts val="1200"/>
              </a:spcBef>
              <a:buClr>
                <a:srgbClr val="1F1C70"/>
              </a:buClr>
            </a:pPr>
            <a:r>
              <a:rPr lang="en-US" b="1">
                <a:solidFill>
                  <a:schemeClr val="bg1"/>
                </a:solidFill>
              </a:rPr>
              <a:t>Museu Alfredo Andersen</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3" b="-1"/>
          <a:stretch/>
        </p:blipFill>
        <p:spPr bwMode="auto">
          <a:xfrm>
            <a:off x="3265573" y="2276872"/>
            <a:ext cx="5878427" cy="45751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 name="Text Box 3"/>
          <p:cNvSpPr txBox="1">
            <a:spLocks noChangeArrowheads="1"/>
          </p:cNvSpPr>
          <p:nvPr/>
        </p:nvSpPr>
        <p:spPr bwMode="auto">
          <a:xfrm>
            <a:off x="7907277" y="6578363"/>
            <a:ext cx="1617662"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Kraw Penas</a:t>
            </a:r>
          </a:p>
        </p:txBody>
      </p:sp>
    </p:spTree>
    <p:extLst>
      <p:ext uri="{BB962C8B-B14F-4D97-AF65-F5344CB8AC3E}">
        <p14:creationId xmlns:p14="http://schemas.microsoft.com/office/powerpoint/2010/main" val="10494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Museus Paraná</a:t>
            </a:r>
          </a:p>
        </p:txBody>
      </p:sp>
      <p:sp>
        <p:nvSpPr>
          <p:cNvPr id="6" name="Rectangle 5"/>
          <p:cNvSpPr/>
          <p:nvPr/>
        </p:nvSpPr>
        <p:spPr>
          <a:xfrm>
            <a:off x="5878426" y="2276872"/>
            <a:ext cx="3265574" cy="4581128"/>
          </a:xfrm>
          <a:prstGeom prst="rect">
            <a:avLst/>
          </a:prstGeom>
          <a:solidFill>
            <a:srgbClr val="8F024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6263618" y="4228212"/>
            <a:ext cx="3038624" cy="646331"/>
          </a:xfrm>
          <a:prstGeom prst="rect">
            <a:avLst/>
          </a:prstGeom>
          <a:noFill/>
        </p:spPr>
        <p:txBody>
          <a:bodyPr wrap="square" rtlCol="0">
            <a:spAutoFit/>
          </a:bodyPr>
          <a:lstStyle/>
          <a:p>
            <a:pPr>
              <a:spcBef>
                <a:spcPts val="1200"/>
              </a:spcBef>
              <a:buClr>
                <a:srgbClr val="1F1C70"/>
              </a:buClr>
            </a:pPr>
            <a:r>
              <a:rPr lang="en-US" b="1">
                <a:solidFill>
                  <a:schemeClr val="bg1"/>
                </a:solidFill>
              </a:rPr>
              <a:t>Centro Juvenil de</a:t>
            </a:r>
            <a:br>
              <a:rPr lang="en-US" b="1">
                <a:solidFill>
                  <a:schemeClr val="bg1"/>
                </a:solidFill>
              </a:rPr>
            </a:br>
            <a:r>
              <a:rPr lang="en-US" b="1">
                <a:solidFill>
                  <a:schemeClr val="bg1"/>
                </a:solidFill>
              </a:rPr>
              <a:t>Artes Plásticas</a:t>
            </a:r>
          </a:p>
        </p:txBody>
      </p:sp>
      <p:pic>
        <p:nvPicPr>
          <p:cNvPr id="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9188" r="5585"/>
          <a:stretch/>
        </p:blipFill>
        <p:spPr bwMode="auto">
          <a:xfrm>
            <a:off x="0" y="2276872"/>
            <a:ext cx="5878426" cy="45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Text Box 3"/>
          <p:cNvSpPr txBox="1">
            <a:spLocks noChangeArrowheads="1"/>
          </p:cNvSpPr>
          <p:nvPr/>
        </p:nvSpPr>
        <p:spPr bwMode="auto">
          <a:xfrm>
            <a:off x="223141" y="6578363"/>
            <a:ext cx="1617662"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Kraw Penas</a:t>
            </a:r>
          </a:p>
        </p:txBody>
      </p:sp>
    </p:spTree>
    <p:extLst>
      <p:ext uri="{BB962C8B-B14F-4D97-AF65-F5344CB8AC3E}">
        <p14:creationId xmlns:p14="http://schemas.microsoft.com/office/powerpoint/2010/main" val="1910624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Museus Paraná</a:t>
            </a:r>
          </a:p>
        </p:txBody>
      </p:sp>
      <p:sp>
        <p:nvSpPr>
          <p:cNvPr id="6" name="Rectangle 5"/>
          <p:cNvSpPr/>
          <p:nvPr/>
        </p:nvSpPr>
        <p:spPr>
          <a:xfrm>
            <a:off x="5878426" y="2276872"/>
            <a:ext cx="3265574" cy="4581128"/>
          </a:xfrm>
          <a:prstGeom prst="rect">
            <a:avLst/>
          </a:prstGeom>
          <a:solidFill>
            <a:srgbClr val="8F024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6263618" y="4228212"/>
            <a:ext cx="3038624" cy="646331"/>
          </a:xfrm>
          <a:prstGeom prst="rect">
            <a:avLst/>
          </a:prstGeom>
          <a:noFill/>
        </p:spPr>
        <p:txBody>
          <a:bodyPr wrap="square" rtlCol="0">
            <a:spAutoFit/>
          </a:bodyPr>
          <a:lstStyle/>
          <a:p>
            <a:pPr>
              <a:spcBef>
                <a:spcPts val="1200"/>
              </a:spcBef>
              <a:buClr>
                <a:srgbClr val="1F1C70"/>
              </a:buClr>
            </a:pPr>
            <a:r>
              <a:rPr lang="en-US" b="1">
                <a:solidFill>
                  <a:schemeClr val="bg1"/>
                </a:solidFill>
              </a:rPr>
              <a:t>Museu de Arte</a:t>
            </a:r>
            <a:br>
              <a:rPr lang="en-US" b="1">
                <a:solidFill>
                  <a:schemeClr val="bg1"/>
                </a:solidFill>
              </a:rPr>
            </a:br>
            <a:r>
              <a:rPr lang="en-US" b="1">
                <a:solidFill>
                  <a:schemeClr val="bg1"/>
                </a:solidFill>
              </a:rPr>
              <a:t>Contemporânea</a:t>
            </a:r>
          </a:p>
        </p:txBody>
      </p:sp>
      <p:pic>
        <p:nvPicPr>
          <p:cNvPr id="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631" r="10719"/>
          <a:stretch/>
        </p:blipFill>
        <p:spPr bwMode="auto">
          <a:xfrm>
            <a:off x="-1" y="2276872"/>
            <a:ext cx="5878427" cy="45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Text Box 3"/>
          <p:cNvSpPr txBox="1">
            <a:spLocks noChangeArrowheads="1"/>
          </p:cNvSpPr>
          <p:nvPr/>
        </p:nvSpPr>
        <p:spPr bwMode="auto">
          <a:xfrm>
            <a:off x="223141" y="6578363"/>
            <a:ext cx="1617662"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Kraw Penas</a:t>
            </a:r>
          </a:p>
        </p:txBody>
      </p:sp>
    </p:spTree>
    <p:extLst>
      <p:ext uri="{BB962C8B-B14F-4D97-AF65-F5344CB8AC3E}">
        <p14:creationId xmlns:p14="http://schemas.microsoft.com/office/powerpoint/2010/main" val="414642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Museus Paraná</a:t>
            </a:r>
          </a:p>
        </p:txBody>
      </p:sp>
      <p:sp>
        <p:nvSpPr>
          <p:cNvPr id="6" name="Rectangle 5"/>
          <p:cNvSpPr/>
          <p:nvPr/>
        </p:nvSpPr>
        <p:spPr>
          <a:xfrm>
            <a:off x="-1" y="2276872"/>
            <a:ext cx="3265574" cy="4581128"/>
          </a:xfrm>
          <a:prstGeom prst="rect">
            <a:avLst/>
          </a:prstGeom>
          <a:solidFill>
            <a:srgbClr val="8F024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385191" y="4308592"/>
            <a:ext cx="3038624" cy="369332"/>
          </a:xfrm>
          <a:prstGeom prst="rect">
            <a:avLst/>
          </a:prstGeom>
          <a:noFill/>
        </p:spPr>
        <p:txBody>
          <a:bodyPr wrap="square" rtlCol="0">
            <a:spAutoFit/>
          </a:bodyPr>
          <a:lstStyle/>
          <a:p>
            <a:pPr>
              <a:spcBef>
                <a:spcPts val="1200"/>
              </a:spcBef>
              <a:buClr>
                <a:srgbClr val="1F1C70"/>
              </a:buClr>
            </a:pPr>
            <a:r>
              <a:rPr lang="en-US" b="1">
                <a:solidFill>
                  <a:schemeClr val="bg1"/>
                </a:solidFill>
              </a:rPr>
              <a:t>Museu do Expedicionário</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3" b="-1"/>
          <a:stretch/>
        </p:blipFill>
        <p:spPr bwMode="auto">
          <a:xfrm>
            <a:off x="3265573" y="2276872"/>
            <a:ext cx="5878427" cy="45751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7090" r="7261"/>
          <a:stretch/>
        </p:blipFill>
        <p:spPr bwMode="auto">
          <a:xfrm>
            <a:off x="3265573" y="2276872"/>
            <a:ext cx="5878428" cy="45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Text Box 3"/>
          <p:cNvSpPr txBox="1">
            <a:spLocks noChangeArrowheads="1"/>
          </p:cNvSpPr>
          <p:nvPr/>
        </p:nvSpPr>
        <p:spPr bwMode="auto">
          <a:xfrm>
            <a:off x="7907277" y="6578363"/>
            <a:ext cx="1617662"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Kraw Penas</a:t>
            </a:r>
          </a:p>
        </p:txBody>
      </p:sp>
    </p:spTree>
    <p:extLst>
      <p:ext uri="{BB962C8B-B14F-4D97-AF65-F5344CB8AC3E}">
        <p14:creationId xmlns:p14="http://schemas.microsoft.com/office/powerpoint/2010/main" val="3312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8800" t="-186" r="5550" b="186"/>
          <a:stretch/>
        </p:blipFill>
        <p:spPr bwMode="auto">
          <a:xfrm>
            <a:off x="3265573" y="2276872"/>
            <a:ext cx="5878427" cy="45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2"/>
          <p:cNvSpPr txBox="1">
            <a:spLocks/>
          </p:cNvSpPr>
          <p:nvPr/>
        </p:nvSpPr>
        <p:spPr>
          <a:xfrm>
            <a:off x="385191" y="100061"/>
            <a:ext cx="4868123" cy="907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JM" sz="3000" b="1" dirty="0">
                <a:solidFill>
                  <a:schemeClr val="tx1">
                    <a:lumMod val="65000"/>
                    <a:lumOff val="35000"/>
                  </a:schemeClr>
                </a:solidFill>
                <a:latin typeface="Calibri"/>
                <a:cs typeface="Calibri"/>
              </a:rPr>
              <a:t>Museus Paraná</a:t>
            </a:r>
          </a:p>
        </p:txBody>
      </p:sp>
      <p:sp>
        <p:nvSpPr>
          <p:cNvPr id="6" name="Rectangle 5"/>
          <p:cNvSpPr/>
          <p:nvPr/>
        </p:nvSpPr>
        <p:spPr>
          <a:xfrm>
            <a:off x="-1" y="2276872"/>
            <a:ext cx="3265574" cy="4581128"/>
          </a:xfrm>
          <a:prstGeom prst="rect">
            <a:avLst/>
          </a:prstGeom>
          <a:solidFill>
            <a:srgbClr val="8F024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385191" y="4308592"/>
            <a:ext cx="3038624" cy="646331"/>
          </a:xfrm>
          <a:prstGeom prst="rect">
            <a:avLst/>
          </a:prstGeom>
          <a:noFill/>
        </p:spPr>
        <p:txBody>
          <a:bodyPr wrap="square" rtlCol="0">
            <a:spAutoFit/>
          </a:bodyPr>
          <a:lstStyle/>
          <a:p>
            <a:pPr>
              <a:spcBef>
                <a:spcPts val="1200"/>
              </a:spcBef>
              <a:buClr>
                <a:srgbClr val="1F1C70"/>
              </a:buClr>
            </a:pPr>
            <a:r>
              <a:rPr lang="en-US" b="1">
                <a:solidFill>
                  <a:schemeClr val="bg1"/>
                </a:solidFill>
              </a:rPr>
              <a:t>Museu da </a:t>
            </a:r>
            <a:br>
              <a:rPr lang="en-US" b="1">
                <a:solidFill>
                  <a:schemeClr val="bg1"/>
                </a:solidFill>
              </a:rPr>
            </a:br>
            <a:r>
              <a:rPr lang="en-US" b="1">
                <a:solidFill>
                  <a:schemeClr val="bg1"/>
                </a:solidFill>
              </a:rPr>
              <a:t>Imagem e do Som</a:t>
            </a:r>
          </a:p>
        </p:txBody>
      </p:sp>
      <p:sp>
        <p:nvSpPr>
          <p:cNvPr id="10" name="Text Box 3"/>
          <p:cNvSpPr txBox="1">
            <a:spLocks noChangeArrowheads="1"/>
          </p:cNvSpPr>
          <p:nvPr/>
        </p:nvSpPr>
        <p:spPr bwMode="auto">
          <a:xfrm>
            <a:off x="7907277" y="6578363"/>
            <a:ext cx="1617662"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5pPr>
            <a:lvl6pPr marL="25146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6pPr>
            <a:lvl7pPr marL="29718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7pPr>
            <a:lvl8pPr marL="34290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8pPr>
            <a:lvl9pPr marL="3886200" indent="-228600" defTabSz="449263" fontAlgn="base">
              <a:lnSpc>
                <a:spcPct val="90000"/>
              </a:lnSpc>
              <a:spcBef>
                <a:spcPts val="350"/>
              </a:spcBef>
              <a:spcAft>
                <a:spcPts val="175"/>
              </a:spcAft>
              <a:buClr>
                <a:srgbClr val="000000"/>
              </a:buClr>
              <a:buSzPct val="100000"/>
              <a:buFont typeface="Times New Roman"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ahoma" charset="0"/>
                <a:ea typeface="ＭＳ Ｐゴシック" charset="0"/>
                <a:cs typeface="Arial" charset="0"/>
              </a:defRPr>
            </a:lvl9pPr>
          </a:lstStyle>
          <a:p>
            <a:pPr>
              <a:spcBef>
                <a:spcPts val="200"/>
              </a:spcBef>
              <a:spcAft>
                <a:spcPts val="100"/>
              </a:spcAft>
              <a:buClrTx/>
              <a:buFontTx/>
              <a:buNone/>
            </a:pPr>
            <a:r>
              <a:rPr lang="pt-BR" sz="800">
                <a:solidFill>
                  <a:srgbClr val="FFFFFF"/>
                </a:solidFill>
              </a:rPr>
              <a:t>Foto Kraw Penas</a:t>
            </a:r>
          </a:p>
        </p:txBody>
      </p:sp>
    </p:spTree>
    <p:extLst>
      <p:ext uri="{BB962C8B-B14F-4D97-AF65-F5344CB8AC3E}">
        <p14:creationId xmlns:p14="http://schemas.microsoft.com/office/powerpoint/2010/main" val="3932253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TotalTime>
  <Words>1922</Words>
  <Application>Microsoft Macintosh PowerPoint</Application>
  <PresentationFormat>On-screen Show (4:3)</PresentationFormat>
  <Paragraphs>151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Clarice Umezaki</dc:creator>
  <cp:lastModifiedBy>Clarice Umezaki</cp:lastModifiedBy>
  <cp:revision>20</cp:revision>
  <dcterms:created xsi:type="dcterms:W3CDTF">2016-02-15T17:14:42Z</dcterms:created>
  <dcterms:modified xsi:type="dcterms:W3CDTF">2016-03-11T18:57:15Z</dcterms:modified>
</cp:coreProperties>
</file>