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7" name="Imagem 36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</p:spPr>
      </p:pic>
      <p:pic>
        <p:nvPicPr>
          <p:cNvPr id="38" name="Imagem 37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3451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Clique para editar o formato do texto do títuloClick to edit Master title style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1200">
                <a:solidFill>
                  <a:srgbClr val="8B8B8B"/>
                </a:solidFill>
                <a:latin typeface="Calibri"/>
              </a:rPr>
              <a:t>01/08/16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CED423B-E798-4310-A696-94B5FDD4B0F9}" type="slidenum">
              <a:rPr lang="pt-BR" sz="1200">
                <a:solidFill>
                  <a:srgbClr val="8B8B8B"/>
                </a:solidFill>
                <a:latin typeface="Calibri"/>
              </a:rPr>
              <a:t>‹nº›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6.º Nível da estrutura de tópicos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610920" y="4042440"/>
            <a:ext cx="2503440" cy="115560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r>
              <a:rPr lang="en-US" sz="1000" b="1" dirty="0">
                <a:solidFill>
                  <a:srgbClr val="404040"/>
                </a:solidFill>
                <a:latin typeface="Calibri"/>
                <a:ea typeface="Lucida Sans Unicode"/>
              </a:rPr>
              <a:t>Administrative Headquarters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1000" dirty="0" smtClean="0">
                <a:solidFill>
                  <a:srgbClr val="404040"/>
                </a:solidFill>
                <a:latin typeface="Calibri"/>
              </a:rPr>
              <a:t>1376 </a:t>
            </a:r>
            <a:r>
              <a:rPr lang="pt-BR" sz="1000" dirty="0">
                <a:solidFill>
                  <a:srgbClr val="404040"/>
                </a:solidFill>
                <a:latin typeface="Calibri"/>
              </a:rPr>
              <a:t>Engenheiros </a:t>
            </a:r>
            <a:r>
              <a:rPr lang="pt-BR" sz="1000" dirty="0" smtClean="0">
                <a:solidFill>
                  <a:srgbClr val="404040"/>
                </a:solidFill>
                <a:latin typeface="Calibri"/>
              </a:rPr>
              <a:t>Rebouças</a:t>
            </a:r>
            <a:r>
              <a:rPr lang="pt-BR" sz="1000" dirty="0">
                <a:solidFill>
                  <a:srgbClr val="404040"/>
                </a:solidFill>
                <a:latin typeface="Calibri"/>
              </a:rPr>
              <a:t> </a:t>
            </a:r>
            <a:r>
              <a:rPr lang="pt-BR" sz="1000" dirty="0" smtClean="0">
                <a:solidFill>
                  <a:srgbClr val="404040"/>
                </a:solidFill>
                <a:latin typeface="Calibri"/>
              </a:rPr>
              <a:t>St.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1000" dirty="0">
                <a:solidFill>
                  <a:srgbClr val="404040"/>
                </a:solidFill>
                <a:latin typeface="Calibri"/>
              </a:rPr>
              <a:t>Rebouças, Curitiba, </a:t>
            </a:r>
            <a:r>
              <a:rPr lang="pt-BR" sz="1000" dirty="0" smtClean="0">
                <a:solidFill>
                  <a:srgbClr val="404040"/>
                </a:solidFill>
                <a:latin typeface="Calibri"/>
              </a:rPr>
              <a:t>Paraná </a:t>
            </a:r>
            <a:r>
              <a:rPr lang="pt-BR" sz="1000" dirty="0" err="1" smtClean="0">
                <a:solidFill>
                  <a:srgbClr val="404040"/>
                </a:solidFill>
                <a:latin typeface="Calibri"/>
              </a:rPr>
              <a:t>State</a:t>
            </a:r>
            <a:r>
              <a:rPr lang="pt-BR" sz="1000" dirty="0" smtClean="0">
                <a:solidFill>
                  <a:srgbClr val="404040"/>
                </a:solidFill>
                <a:latin typeface="Calibri"/>
              </a:rPr>
              <a:t>, </a:t>
            </a:r>
            <a:r>
              <a:rPr lang="pt-BR" sz="1000" dirty="0" err="1" smtClean="0">
                <a:solidFill>
                  <a:srgbClr val="404040"/>
                </a:solidFill>
                <a:latin typeface="Calibri"/>
              </a:rPr>
              <a:t>Brazil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1000" dirty="0" smtClean="0">
                <a:solidFill>
                  <a:srgbClr val="404040"/>
                </a:solidFill>
                <a:latin typeface="Calibri"/>
              </a:rPr>
              <a:t>Zip </a:t>
            </a:r>
            <a:r>
              <a:rPr lang="pt-BR" sz="1000" dirty="0" err="1" smtClean="0">
                <a:solidFill>
                  <a:srgbClr val="404040"/>
                </a:solidFill>
                <a:latin typeface="Calibri"/>
              </a:rPr>
              <a:t>Code</a:t>
            </a:r>
            <a:r>
              <a:rPr lang="pt-BR" sz="1000" dirty="0" smtClean="0">
                <a:solidFill>
                  <a:srgbClr val="404040"/>
                </a:solidFill>
                <a:latin typeface="Calibri"/>
              </a:rPr>
              <a:t> </a:t>
            </a:r>
            <a:r>
              <a:rPr lang="pt-BR" sz="1000" dirty="0">
                <a:solidFill>
                  <a:srgbClr val="404040"/>
                </a:solidFill>
                <a:latin typeface="Calibri"/>
              </a:rPr>
              <a:t>80215-900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1000" dirty="0">
                <a:solidFill>
                  <a:srgbClr val="404040"/>
                </a:solidFill>
                <a:latin typeface="Calibri"/>
              </a:rPr>
              <a:t>Phone (55) (41) 3330 3000 | 0800 200 0115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385200" y="100080"/>
            <a:ext cx="4122360" cy="907200"/>
          </a:xfrm>
          <a:prstGeom prst="rect">
            <a:avLst/>
          </a:prstGeom>
          <a:noFill/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pt-BR" sz="3000" b="1" dirty="0" smtClean="0">
                <a:solidFill>
                  <a:srgbClr val="595959"/>
                </a:solidFill>
                <a:latin typeface="Calibri"/>
              </a:rPr>
              <a:t>SANEPAR</a:t>
            </a:r>
            <a:endParaRPr dirty="0"/>
          </a:p>
        </p:txBody>
      </p:sp>
      <p:sp>
        <p:nvSpPr>
          <p:cNvPr id="40" name="CustomShape 2"/>
          <p:cNvSpPr/>
          <p:nvPr/>
        </p:nvSpPr>
        <p:spPr>
          <a:xfrm>
            <a:off x="0" y="2277000"/>
            <a:ext cx="4571640" cy="4580640"/>
          </a:xfrm>
          <a:prstGeom prst="rect">
            <a:avLst/>
          </a:prstGeom>
          <a:solidFill>
            <a:srgbClr val="1D2372"/>
          </a:solidFill>
        </p:spPr>
      </p:sp>
      <p:pic>
        <p:nvPicPr>
          <p:cNvPr id="41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0" y="2277000"/>
            <a:ext cx="4571640" cy="4587840"/>
          </a:xfrm>
          <a:prstGeom prst="rect">
            <a:avLst/>
          </a:prstGeom>
        </p:spPr>
      </p:pic>
      <p:sp>
        <p:nvSpPr>
          <p:cNvPr id="42" name="CustomShape 3"/>
          <p:cNvSpPr/>
          <p:nvPr/>
        </p:nvSpPr>
        <p:spPr>
          <a:xfrm>
            <a:off x="467640" y="3882960"/>
            <a:ext cx="3667680" cy="118764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r>
              <a:rPr lang="en-US">
                <a:solidFill>
                  <a:srgbClr val="FFFFFF"/>
                </a:solidFill>
                <a:latin typeface="Calibri"/>
                <a:ea typeface="Lucida Sans Unicode"/>
              </a:rPr>
              <a:t>Sanepar provides services of water treatment, sewage collection and treatment, selective waste collection and disposal.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385200" y="100080"/>
            <a:ext cx="4122360" cy="907200"/>
          </a:xfrm>
          <a:prstGeom prst="rect">
            <a:avLst/>
          </a:prstGeom>
          <a:noFill/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pt-BR" sz="3000" b="1" dirty="0" smtClean="0">
                <a:solidFill>
                  <a:srgbClr val="595959"/>
                </a:solidFill>
                <a:latin typeface="Calibri"/>
              </a:rPr>
              <a:t>SANEPAR</a:t>
            </a:r>
            <a:endParaRPr dirty="0"/>
          </a:p>
        </p:txBody>
      </p:sp>
      <p:sp>
        <p:nvSpPr>
          <p:cNvPr id="44" name="CustomShape 2"/>
          <p:cNvSpPr/>
          <p:nvPr/>
        </p:nvSpPr>
        <p:spPr>
          <a:xfrm>
            <a:off x="0" y="2277000"/>
            <a:ext cx="4571640" cy="4580640"/>
          </a:xfrm>
          <a:prstGeom prst="rect">
            <a:avLst/>
          </a:prstGeom>
          <a:solidFill>
            <a:srgbClr val="1D2372"/>
          </a:solidFill>
        </p:spPr>
      </p:sp>
      <p:sp>
        <p:nvSpPr>
          <p:cNvPr id="45" name="CustomShape 3"/>
          <p:cNvSpPr/>
          <p:nvPr/>
        </p:nvSpPr>
        <p:spPr>
          <a:xfrm>
            <a:off x="467640" y="4437000"/>
            <a:ext cx="3333960" cy="118764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r>
              <a:rPr lang="en-US">
                <a:solidFill>
                  <a:srgbClr val="FFFFFF"/>
                </a:solidFill>
                <a:latin typeface="Calibri"/>
                <a:ea typeface="Lucida Sans Unicode"/>
              </a:rPr>
              <a:t>Provide environmental sanitation services in a sustainable way, contributing to improve quality of life.</a:t>
            </a:r>
            <a:endParaRPr/>
          </a:p>
        </p:txBody>
      </p:sp>
      <p:sp>
        <p:nvSpPr>
          <p:cNvPr id="46" name="CustomShape 4"/>
          <p:cNvSpPr/>
          <p:nvPr/>
        </p:nvSpPr>
        <p:spPr>
          <a:xfrm>
            <a:off x="542880" y="3455640"/>
            <a:ext cx="1505160" cy="594720"/>
          </a:xfrm>
          <a:prstGeom prst="rect">
            <a:avLst/>
          </a:prstGeom>
          <a:solidFill>
            <a:srgbClr val="2899DA"/>
          </a:solidFill>
        </p:spPr>
      </p:sp>
      <p:sp>
        <p:nvSpPr>
          <p:cNvPr id="47" name="CustomShape 5"/>
          <p:cNvSpPr/>
          <p:nvPr/>
        </p:nvSpPr>
        <p:spPr>
          <a:xfrm>
            <a:off x="539640" y="3501000"/>
            <a:ext cx="1511640" cy="431640"/>
          </a:xfrm>
          <a:prstGeom prst="rect">
            <a:avLst/>
          </a:prstGeom>
          <a:noFill/>
        </p:spPr>
        <p:txBody>
          <a:bodyPr anchor="ctr"/>
          <a:lstStyle/>
          <a:p>
            <a:r>
              <a:rPr lang="en-US" sz="2400" b="1" dirty="0"/>
              <a:t>MISSION</a:t>
            </a:r>
            <a:endParaRPr lang="pt-BR" sz="2400" dirty="0"/>
          </a:p>
        </p:txBody>
      </p:sp>
      <p:pic>
        <p:nvPicPr>
          <p:cNvPr id="48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0" y="2274120"/>
            <a:ext cx="4571640" cy="4584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2240640" y="3270240"/>
            <a:ext cx="6712920" cy="941040"/>
          </a:xfrm>
          <a:prstGeom prst="rect">
            <a:avLst/>
          </a:prstGeom>
          <a:solidFill>
            <a:srgbClr val="2899DA"/>
          </a:solidFill>
        </p:spPr>
      </p:sp>
      <p:sp>
        <p:nvSpPr>
          <p:cNvPr id="50" name="CustomShape 2"/>
          <p:cNvSpPr/>
          <p:nvPr/>
        </p:nvSpPr>
        <p:spPr>
          <a:xfrm>
            <a:off x="2240640" y="4532040"/>
            <a:ext cx="6712920" cy="941040"/>
          </a:xfrm>
          <a:prstGeom prst="rect">
            <a:avLst/>
          </a:prstGeom>
          <a:solidFill>
            <a:srgbClr val="2899DA"/>
          </a:solidFill>
        </p:spPr>
      </p:sp>
      <p:sp>
        <p:nvSpPr>
          <p:cNvPr id="51" name="CustomShape 3"/>
          <p:cNvSpPr/>
          <p:nvPr/>
        </p:nvSpPr>
        <p:spPr>
          <a:xfrm>
            <a:off x="2240640" y="5798160"/>
            <a:ext cx="6712920" cy="941040"/>
          </a:xfrm>
          <a:prstGeom prst="rect">
            <a:avLst/>
          </a:prstGeom>
          <a:solidFill>
            <a:srgbClr val="2899DA"/>
          </a:solidFill>
        </p:spPr>
      </p:sp>
      <p:sp>
        <p:nvSpPr>
          <p:cNvPr id="52" name="CustomShape 4"/>
          <p:cNvSpPr/>
          <p:nvPr/>
        </p:nvSpPr>
        <p:spPr>
          <a:xfrm>
            <a:off x="2240640" y="2363040"/>
            <a:ext cx="6712920" cy="610560"/>
          </a:xfrm>
          <a:prstGeom prst="rect">
            <a:avLst/>
          </a:prstGeom>
          <a:solidFill>
            <a:srgbClr val="2899DA"/>
          </a:solidFill>
        </p:spPr>
      </p:sp>
      <p:sp>
        <p:nvSpPr>
          <p:cNvPr id="53" name="CustomShape 5"/>
          <p:cNvSpPr/>
          <p:nvPr/>
        </p:nvSpPr>
        <p:spPr>
          <a:xfrm>
            <a:off x="385200" y="100080"/>
            <a:ext cx="4122360" cy="907200"/>
          </a:xfrm>
          <a:prstGeom prst="rect">
            <a:avLst/>
          </a:prstGeom>
          <a:noFill/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pt-BR" sz="3000" b="1" dirty="0">
                <a:solidFill>
                  <a:srgbClr val="595959"/>
                </a:solidFill>
                <a:latin typeface="Calibri"/>
              </a:rPr>
              <a:t>SANEPAR </a:t>
            </a:r>
            <a:endParaRPr sz="3000" b="1" dirty="0">
              <a:solidFill>
                <a:srgbClr val="595959"/>
              </a:solidFill>
              <a:latin typeface="Calibri"/>
            </a:endParaRPr>
          </a:p>
          <a:p>
            <a:pPr>
              <a:lnSpc>
                <a:spcPct val="80000"/>
              </a:lnSpc>
            </a:pPr>
            <a:r>
              <a:rPr lang="en-US" sz="3000" b="1" dirty="0">
                <a:solidFill>
                  <a:srgbClr val="595959"/>
                </a:solidFill>
                <a:latin typeface="Calibri"/>
              </a:rPr>
              <a:t>Strategic map</a:t>
            </a:r>
            <a:endParaRPr sz="3000" b="1" dirty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54" name="CustomShape 6"/>
          <p:cNvSpPr/>
          <p:nvPr/>
        </p:nvSpPr>
        <p:spPr>
          <a:xfrm>
            <a:off x="2313000" y="2481120"/>
            <a:ext cx="6431760" cy="31860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/>
            <a:r>
              <a:rPr lang="en-US" sz="1500">
                <a:solidFill>
                  <a:srgbClr val="404040"/>
                </a:solidFill>
                <a:latin typeface="Calibri"/>
                <a:ea typeface="Lucida Sans Unicode"/>
              </a:rPr>
              <a:t>Seek economic-financial and socioenvironmental sustainability</a:t>
            </a:r>
            <a:endParaRPr/>
          </a:p>
        </p:txBody>
      </p:sp>
      <p:sp>
        <p:nvSpPr>
          <p:cNvPr id="55" name="CustomShape 7"/>
          <p:cNvSpPr/>
          <p:nvPr/>
        </p:nvSpPr>
        <p:spPr>
          <a:xfrm>
            <a:off x="455760" y="1460520"/>
            <a:ext cx="3747600" cy="594720"/>
          </a:xfrm>
          <a:prstGeom prst="rect">
            <a:avLst/>
          </a:prstGeom>
          <a:solidFill>
            <a:srgbClr val="2899DA"/>
          </a:solidFill>
        </p:spPr>
      </p:sp>
      <p:sp>
        <p:nvSpPr>
          <p:cNvPr id="56" name="CustomShape 8"/>
          <p:cNvSpPr/>
          <p:nvPr/>
        </p:nvSpPr>
        <p:spPr>
          <a:xfrm>
            <a:off x="506520" y="1514160"/>
            <a:ext cx="3612600" cy="431640"/>
          </a:xfrm>
          <a:prstGeom prst="rect">
            <a:avLst/>
          </a:prstGeom>
          <a:noFill/>
        </p:spPr>
        <p:txBody>
          <a:bodyPr anchor="ctr"/>
          <a:lstStyle/>
          <a:p>
            <a:r>
              <a:rPr lang="en-US" sz="2400" b="1" dirty="0"/>
              <a:t>Strategic objectives</a:t>
            </a:r>
            <a:endParaRPr lang="pt-BR" sz="2400" dirty="0"/>
          </a:p>
        </p:txBody>
      </p:sp>
      <p:sp>
        <p:nvSpPr>
          <p:cNvPr id="57" name="CustomShape 9"/>
          <p:cNvSpPr/>
          <p:nvPr/>
        </p:nvSpPr>
        <p:spPr>
          <a:xfrm>
            <a:off x="2313000" y="3318480"/>
            <a:ext cx="1745640" cy="77508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/>
            <a:r>
              <a:rPr lang="en-US" sz="1500">
                <a:solidFill>
                  <a:srgbClr val="404040"/>
                </a:solidFill>
                <a:latin typeface="Calibri"/>
                <a:ea typeface="Lucida Sans Unicode"/>
              </a:rPr>
              <a:t>Maintain and expand the market covered</a:t>
            </a:r>
            <a:endParaRPr/>
          </a:p>
        </p:txBody>
      </p:sp>
      <p:sp>
        <p:nvSpPr>
          <p:cNvPr id="58" name="CustomShape 10"/>
          <p:cNvSpPr/>
          <p:nvPr/>
        </p:nvSpPr>
        <p:spPr>
          <a:xfrm>
            <a:off x="4099320" y="3270240"/>
            <a:ext cx="2041200" cy="100260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/>
            <a:r>
              <a:rPr lang="en-US" sz="1500" dirty="0">
                <a:solidFill>
                  <a:srgbClr val="404040"/>
                </a:solidFill>
                <a:latin typeface="Calibri"/>
                <a:ea typeface="Lucida Sans Unicode"/>
              </a:rPr>
              <a:t>Promote the universalization of environmental sanitation</a:t>
            </a:r>
            <a:endParaRPr dirty="0"/>
          </a:p>
        </p:txBody>
      </p:sp>
      <p:sp>
        <p:nvSpPr>
          <p:cNvPr id="59" name="CustomShape 11"/>
          <p:cNvSpPr/>
          <p:nvPr/>
        </p:nvSpPr>
        <p:spPr>
          <a:xfrm>
            <a:off x="6280560" y="3318480"/>
            <a:ext cx="1384200" cy="77508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/>
            <a:r>
              <a:rPr lang="en-US" sz="1500">
                <a:solidFill>
                  <a:srgbClr val="404040"/>
                </a:solidFill>
                <a:latin typeface="Calibri"/>
                <a:ea typeface="Lucida Sans Unicode"/>
              </a:rPr>
              <a:t>Improve customer satisfaction</a:t>
            </a:r>
            <a:endParaRPr/>
          </a:p>
        </p:txBody>
      </p:sp>
      <p:sp>
        <p:nvSpPr>
          <p:cNvPr id="60" name="CustomShape 12"/>
          <p:cNvSpPr/>
          <p:nvPr/>
        </p:nvSpPr>
        <p:spPr>
          <a:xfrm>
            <a:off x="7770395" y="3223243"/>
            <a:ext cx="1097640" cy="100260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/>
            <a:r>
              <a:rPr lang="en-US" sz="1500" dirty="0">
                <a:solidFill>
                  <a:srgbClr val="404040"/>
                </a:solidFill>
                <a:latin typeface="Calibri"/>
                <a:ea typeface="Lucida Sans Unicode"/>
              </a:rPr>
              <a:t>Strengthen the company's image</a:t>
            </a:r>
            <a:endParaRPr dirty="0"/>
          </a:p>
        </p:txBody>
      </p:sp>
      <p:sp>
        <p:nvSpPr>
          <p:cNvPr id="61" name="CustomShape 13"/>
          <p:cNvSpPr/>
          <p:nvPr/>
        </p:nvSpPr>
        <p:spPr>
          <a:xfrm>
            <a:off x="2313000" y="4588200"/>
            <a:ext cx="1745640" cy="77508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/>
            <a:r>
              <a:rPr lang="en-US" sz="1500">
                <a:solidFill>
                  <a:srgbClr val="404040"/>
                </a:solidFill>
                <a:latin typeface="Calibri"/>
                <a:ea typeface="Lucida Sans Unicode"/>
              </a:rPr>
              <a:t>Invest in institutional development</a:t>
            </a:r>
            <a:endParaRPr/>
          </a:p>
        </p:txBody>
      </p:sp>
      <p:sp>
        <p:nvSpPr>
          <p:cNvPr id="62" name="CustomShape 14"/>
          <p:cNvSpPr/>
          <p:nvPr/>
        </p:nvSpPr>
        <p:spPr>
          <a:xfrm>
            <a:off x="4099320" y="4588200"/>
            <a:ext cx="1454400" cy="77508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/>
            <a:r>
              <a:rPr lang="en-US" sz="1500">
                <a:solidFill>
                  <a:srgbClr val="404040"/>
                </a:solidFill>
                <a:latin typeface="Calibri"/>
                <a:ea typeface="Lucida Sans Unicode"/>
              </a:rPr>
              <a:t>Improve efficiency in processes</a:t>
            </a:r>
            <a:endParaRPr/>
          </a:p>
        </p:txBody>
      </p:sp>
      <p:sp>
        <p:nvSpPr>
          <p:cNvPr id="63" name="CustomShape 15"/>
          <p:cNvSpPr/>
          <p:nvPr/>
        </p:nvSpPr>
        <p:spPr>
          <a:xfrm>
            <a:off x="5639400" y="4588200"/>
            <a:ext cx="1838520" cy="77508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/>
            <a:r>
              <a:rPr lang="en-US" sz="1500">
                <a:solidFill>
                  <a:srgbClr val="404040"/>
                </a:solidFill>
                <a:latin typeface="Calibri"/>
                <a:ea typeface="Lucida Sans Unicode"/>
              </a:rPr>
              <a:t>Seek excellence of products and services</a:t>
            </a:r>
            <a:endParaRPr/>
          </a:p>
        </p:txBody>
      </p:sp>
      <p:sp>
        <p:nvSpPr>
          <p:cNvPr id="64" name="CustomShape 16"/>
          <p:cNvSpPr/>
          <p:nvPr/>
        </p:nvSpPr>
        <p:spPr>
          <a:xfrm>
            <a:off x="7524329" y="4583160"/>
            <a:ext cx="1343706" cy="123084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/>
            <a:r>
              <a:rPr lang="en-US" sz="1500" dirty="0">
                <a:solidFill>
                  <a:srgbClr val="404040"/>
                </a:solidFill>
                <a:latin typeface="Calibri"/>
                <a:ea typeface="Lucida Sans Unicode"/>
              </a:rPr>
              <a:t>Ensure environmental management</a:t>
            </a:r>
            <a:endParaRPr dirty="0"/>
          </a:p>
        </p:txBody>
      </p:sp>
      <p:sp>
        <p:nvSpPr>
          <p:cNvPr id="65" name="CustomShape 17"/>
          <p:cNvSpPr/>
          <p:nvPr/>
        </p:nvSpPr>
        <p:spPr>
          <a:xfrm>
            <a:off x="2313000" y="5850000"/>
            <a:ext cx="1568880" cy="77508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/>
            <a:r>
              <a:rPr lang="en-US" sz="1500">
                <a:solidFill>
                  <a:srgbClr val="404040"/>
                </a:solidFill>
                <a:latin typeface="Calibri"/>
                <a:ea typeface="Lucida Sans Unicode"/>
              </a:rPr>
              <a:t>Advance knowledge management</a:t>
            </a:r>
            <a:endParaRPr/>
          </a:p>
        </p:txBody>
      </p:sp>
      <p:sp>
        <p:nvSpPr>
          <p:cNvPr id="66" name="CustomShape 18"/>
          <p:cNvSpPr/>
          <p:nvPr/>
        </p:nvSpPr>
        <p:spPr>
          <a:xfrm>
            <a:off x="4099320" y="5850000"/>
            <a:ext cx="1454400" cy="77508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/>
            <a:r>
              <a:rPr lang="en-US" sz="1500">
                <a:solidFill>
                  <a:srgbClr val="404040"/>
                </a:solidFill>
                <a:latin typeface="Calibri"/>
                <a:ea typeface="Lucida Sans Unicode"/>
              </a:rPr>
              <a:t>Promote people's satisfaction</a:t>
            </a:r>
            <a:endParaRPr/>
          </a:p>
        </p:txBody>
      </p:sp>
      <p:sp>
        <p:nvSpPr>
          <p:cNvPr id="67" name="CustomShape 19"/>
          <p:cNvSpPr/>
          <p:nvPr/>
        </p:nvSpPr>
        <p:spPr>
          <a:xfrm>
            <a:off x="5703840" y="5850000"/>
            <a:ext cx="1597320" cy="77508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/>
            <a:r>
              <a:rPr lang="en-US" sz="1500">
                <a:solidFill>
                  <a:srgbClr val="404040"/>
                </a:solidFill>
                <a:latin typeface="Calibri"/>
                <a:ea typeface="Lucida Sans Unicode"/>
              </a:rPr>
              <a:t>Act with environmental responsibility</a:t>
            </a:r>
            <a:endParaRPr/>
          </a:p>
        </p:txBody>
      </p:sp>
      <p:sp>
        <p:nvSpPr>
          <p:cNvPr id="68" name="CustomShape 20"/>
          <p:cNvSpPr/>
          <p:nvPr/>
        </p:nvSpPr>
        <p:spPr>
          <a:xfrm>
            <a:off x="214560" y="2478960"/>
            <a:ext cx="1760400" cy="33372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r"/>
            <a:r>
              <a:rPr lang="en-US" sz="1600" b="1">
                <a:solidFill>
                  <a:srgbClr val="1156A1"/>
                </a:solidFill>
                <a:latin typeface="Calibri"/>
                <a:ea typeface="Lucida Sans Unicode"/>
              </a:rPr>
              <a:t>Sustainability</a:t>
            </a:r>
            <a:endParaRPr/>
          </a:p>
        </p:txBody>
      </p:sp>
      <p:sp>
        <p:nvSpPr>
          <p:cNvPr id="69" name="CustomShape 21"/>
          <p:cNvSpPr/>
          <p:nvPr/>
        </p:nvSpPr>
        <p:spPr>
          <a:xfrm>
            <a:off x="214560" y="3318480"/>
            <a:ext cx="1760400" cy="33372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r"/>
            <a:r>
              <a:rPr lang="en-US" sz="1600" b="1">
                <a:solidFill>
                  <a:srgbClr val="1156A1"/>
                </a:solidFill>
                <a:latin typeface="Calibri"/>
                <a:ea typeface="Lucida Sans Unicode"/>
              </a:rPr>
              <a:t>Clients</a:t>
            </a:r>
            <a:endParaRPr/>
          </a:p>
        </p:txBody>
      </p:sp>
      <p:sp>
        <p:nvSpPr>
          <p:cNvPr id="70" name="CustomShape 22"/>
          <p:cNvSpPr/>
          <p:nvPr/>
        </p:nvSpPr>
        <p:spPr>
          <a:xfrm>
            <a:off x="214560" y="4588200"/>
            <a:ext cx="1760400" cy="33372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1600" b="1">
                <a:solidFill>
                  <a:srgbClr val="1156A1"/>
                </a:solidFill>
                <a:latin typeface="Calibri"/>
              </a:rPr>
              <a:t>Processes</a:t>
            </a:r>
            <a:endParaRPr/>
          </a:p>
        </p:txBody>
      </p:sp>
      <p:sp>
        <p:nvSpPr>
          <p:cNvPr id="71" name="CustomShape 23"/>
          <p:cNvSpPr/>
          <p:nvPr/>
        </p:nvSpPr>
        <p:spPr>
          <a:xfrm>
            <a:off x="214560" y="5850000"/>
            <a:ext cx="1760400" cy="33372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r"/>
            <a:r>
              <a:rPr lang="en-US" sz="1600" b="1">
                <a:solidFill>
                  <a:srgbClr val="1156A1"/>
                </a:solidFill>
                <a:latin typeface="Calibri"/>
                <a:ea typeface="Lucida Sans Unicode"/>
              </a:rPr>
              <a:t>People</a:t>
            </a:r>
            <a:endParaRPr/>
          </a:p>
        </p:txBody>
      </p:sp>
      <p:sp>
        <p:nvSpPr>
          <p:cNvPr id="72" name="CustomShape 24"/>
          <p:cNvSpPr/>
          <p:nvPr/>
        </p:nvSpPr>
        <p:spPr>
          <a:xfrm>
            <a:off x="1987920" y="2495160"/>
            <a:ext cx="280080" cy="359640"/>
          </a:xfrm>
          <a:prstGeom prst="stripedRightArrow">
            <a:avLst>
              <a:gd name="adj1" fmla="val 50000"/>
              <a:gd name="adj2" fmla="val 47500"/>
            </a:avLst>
          </a:prstGeom>
          <a:solidFill>
            <a:srgbClr val="2899DA"/>
          </a:solidFill>
        </p:spPr>
      </p:sp>
      <p:sp>
        <p:nvSpPr>
          <p:cNvPr id="73" name="CustomShape 25"/>
          <p:cNvSpPr/>
          <p:nvPr/>
        </p:nvSpPr>
        <p:spPr>
          <a:xfrm>
            <a:off x="1987920" y="3318480"/>
            <a:ext cx="280080" cy="359640"/>
          </a:xfrm>
          <a:prstGeom prst="stripedRightArrow">
            <a:avLst>
              <a:gd name="adj1" fmla="val 50000"/>
              <a:gd name="adj2" fmla="val 47500"/>
            </a:avLst>
          </a:prstGeom>
          <a:solidFill>
            <a:srgbClr val="2899DA"/>
          </a:solidFill>
        </p:spPr>
      </p:sp>
      <p:sp>
        <p:nvSpPr>
          <p:cNvPr id="74" name="CustomShape 26"/>
          <p:cNvSpPr/>
          <p:nvPr/>
        </p:nvSpPr>
        <p:spPr>
          <a:xfrm>
            <a:off x="1987920" y="4588200"/>
            <a:ext cx="280080" cy="359640"/>
          </a:xfrm>
          <a:prstGeom prst="stripedRightArrow">
            <a:avLst>
              <a:gd name="adj1" fmla="val 50000"/>
              <a:gd name="adj2" fmla="val 47500"/>
            </a:avLst>
          </a:prstGeom>
          <a:solidFill>
            <a:srgbClr val="2899DA"/>
          </a:solidFill>
        </p:spPr>
      </p:sp>
      <p:sp>
        <p:nvSpPr>
          <p:cNvPr id="75" name="CustomShape 27"/>
          <p:cNvSpPr/>
          <p:nvPr/>
        </p:nvSpPr>
        <p:spPr>
          <a:xfrm>
            <a:off x="1987920" y="5850000"/>
            <a:ext cx="280080" cy="359640"/>
          </a:xfrm>
          <a:prstGeom prst="stripedRightArrow">
            <a:avLst>
              <a:gd name="adj1" fmla="val 50000"/>
              <a:gd name="adj2" fmla="val 47500"/>
            </a:avLst>
          </a:prstGeom>
          <a:solidFill>
            <a:srgbClr val="2899DA"/>
          </a:solidFill>
        </p:spPr>
      </p:sp>
      <p:sp>
        <p:nvSpPr>
          <p:cNvPr id="76" name="CustomShape 28"/>
          <p:cNvSpPr/>
          <p:nvPr/>
        </p:nvSpPr>
        <p:spPr>
          <a:xfrm rot="16200000">
            <a:off x="5365800" y="5368320"/>
            <a:ext cx="376200" cy="483120"/>
          </a:xfrm>
          <a:prstGeom prst="stripedRightArrow">
            <a:avLst>
              <a:gd name="adj1" fmla="val 50000"/>
              <a:gd name="adj2" fmla="val 47500"/>
            </a:avLst>
          </a:prstGeom>
          <a:solidFill>
            <a:srgbClr val="2899DA"/>
          </a:solidFill>
        </p:spPr>
      </p:sp>
      <p:sp>
        <p:nvSpPr>
          <p:cNvPr id="77" name="CustomShape 29"/>
          <p:cNvSpPr/>
          <p:nvPr/>
        </p:nvSpPr>
        <p:spPr>
          <a:xfrm rot="16200000">
            <a:off x="5365800" y="4102200"/>
            <a:ext cx="376200" cy="483120"/>
          </a:xfrm>
          <a:prstGeom prst="stripedRightArrow">
            <a:avLst>
              <a:gd name="adj1" fmla="val 50000"/>
              <a:gd name="adj2" fmla="val 47500"/>
            </a:avLst>
          </a:prstGeom>
          <a:solidFill>
            <a:srgbClr val="2899DA"/>
          </a:solidFill>
        </p:spPr>
      </p:sp>
      <p:sp>
        <p:nvSpPr>
          <p:cNvPr id="78" name="CustomShape 30"/>
          <p:cNvSpPr/>
          <p:nvPr/>
        </p:nvSpPr>
        <p:spPr>
          <a:xfrm rot="16200000">
            <a:off x="5365800" y="2840400"/>
            <a:ext cx="376200" cy="483120"/>
          </a:xfrm>
          <a:prstGeom prst="stripedRightArrow">
            <a:avLst>
              <a:gd name="adj1" fmla="val 50000"/>
              <a:gd name="adj2" fmla="val 47500"/>
            </a:avLst>
          </a:prstGeom>
          <a:solidFill>
            <a:srgbClr val="2899DA"/>
          </a:solid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385200" y="100080"/>
            <a:ext cx="4122360" cy="907200"/>
          </a:xfrm>
          <a:prstGeom prst="rect">
            <a:avLst/>
          </a:prstGeom>
          <a:noFill/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pt-BR" sz="3000" b="1" dirty="0" err="1">
                <a:solidFill>
                  <a:srgbClr val="595959"/>
                </a:solidFill>
                <a:latin typeface="Calibri"/>
              </a:rPr>
              <a:t>SANEPAR’s</a:t>
            </a:r>
            <a:endParaRPr lang="pt-BR" sz="3000" b="1" dirty="0">
              <a:solidFill>
                <a:srgbClr val="595959"/>
              </a:solidFill>
              <a:latin typeface="Calibri"/>
            </a:endParaRPr>
          </a:p>
          <a:p>
            <a:pPr>
              <a:lnSpc>
                <a:spcPct val="80000"/>
              </a:lnSpc>
            </a:pPr>
            <a:r>
              <a:rPr lang="en-US" sz="3000" b="1" dirty="0">
                <a:solidFill>
                  <a:srgbClr val="595959"/>
                </a:solidFill>
                <a:latin typeface="Calibri"/>
              </a:rPr>
              <a:t>coverage </a:t>
            </a:r>
            <a:r>
              <a:rPr lang="en-US" sz="3000" b="1" dirty="0">
                <a:solidFill>
                  <a:srgbClr val="595959"/>
                </a:solidFill>
                <a:latin typeface="Calibri"/>
              </a:rPr>
              <a:t>area</a:t>
            </a:r>
            <a:endParaRPr lang="pt-BR" sz="3000" b="1" dirty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80" name="TextShape 2"/>
          <p:cNvSpPr txBox="1"/>
          <p:nvPr/>
        </p:nvSpPr>
        <p:spPr>
          <a:xfrm>
            <a:off x="5786824" y="3223193"/>
            <a:ext cx="3096344" cy="561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90000" tIns="45000" rIns="90000" bIns="45000"/>
          <a:lstStyle/>
          <a:p>
            <a:r>
              <a:rPr lang="pt-BR" sz="1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MUNICIPALITIES SUPPLIED IN </a:t>
            </a:r>
            <a:r>
              <a:rPr lang="pt-BR" sz="11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PARANÁ</a:t>
            </a:r>
          </a:p>
          <a:p>
            <a:r>
              <a:rPr lang="pt-BR" sz="11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1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AND 1 TOWN IN SANTA CATARINA</a:t>
            </a:r>
            <a:endParaRPr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" name="TextShape 3"/>
          <p:cNvSpPr txBox="1"/>
          <p:nvPr/>
        </p:nvSpPr>
        <p:spPr>
          <a:xfrm>
            <a:off x="5993536" y="3785976"/>
            <a:ext cx="2682920" cy="723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90000" tIns="45000" rIns="90000" bIns="45000"/>
          <a:lstStyle/>
          <a:p>
            <a:endParaRPr lang="pt-BR" sz="600" dirty="0" smtClean="0">
              <a:solidFill>
                <a:srgbClr val="B3B3B3"/>
              </a:solidFill>
            </a:endParaRPr>
          </a:p>
          <a:p>
            <a:r>
              <a:rPr lang="pt-BR" sz="600" dirty="0" smtClean="0">
                <a:solidFill>
                  <a:srgbClr val="B3B3B3"/>
                </a:solidFill>
              </a:rPr>
              <a:t>MUNICIPALITIES </a:t>
            </a:r>
            <a:r>
              <a:rPr lang="pt-BR" sz="600" dirty="0">
                <a:solidFill>
                  <a:srgbClr val="B3B3B3"/>
                </a:solidFill>
              </a:rPr>
              <a:t>SUPPLIED IN </a:t>
            </a:r>
            <a:r>
              <a:rPr lang="pt-BR" sz="600" dirty="0" smtClean="0">
                <a:solidFill>
                  <a:srgbClr val="B3B3B3"/>
                </a:solidFill>
              </a:rPr>
              <a:t>PARANÁ</a:t>
            </a:r>
          </a:p>
          <a:p>
            <a:endParaRPr lang="pt-BR" sz="600" dirty="0" smtClean="0">
              <a:solidFill>
                <a:srgbClr val="B3B3B3"/>
              </a:solidFill>
            </a:endParaRPr>
          </a:p>
          <a:p>
            <a:r>
              <a:rPr lang="pt-BR" sz="600" dirty="0" smtClean="0">
                <a:solidFill>
                  <a:srgbClr val="B3B3B3"/>
                </a:solidFill>
              </a:rPr>
              <a:t>CURITIBA</a:t>
            </a:r>
          </a:p>
          <a:p>
            <a:endParaRPr sz="600" dirty="0"/>
          </a:p>
          <a:p>
            <a:r>
              <a:rPr lang="pt-BR" sz="600" dirty="0">
                <a:solidFill>
                  <a:srgbClr val="B3B3B3"/>
                </a:solidFill>
              </a:rPr>
              <a:t>PORTO UNIÃO / TOWN SUPPLIED IN SANTA CATARINA</a:t>
            </a:r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482400" y="1380240"/>
            <a:ext cx="7715880" cy="369000"/>
          </a:xfrm>
          <a:prstGeom prst="rect">
            <a:avLst/>
          </a:prstGeom>
          <a:solidFill>
            <a:srgbClr val="2899DA"/>
          </a:solidFill>
        </p:spPr>
      </p:sp>
      <p:sp>
        <p:nvSpPr>
          <p:cNvPr id="84" name="CustomShape 3"/>
          <p:cNvSpPr/>
          <p:nvPr/>
        </p:nvSpPr>
        <p:spPr>
          <a:xfrm>
            <a:off x="1846080" y="1380240"/>
            <a:ext cx="2244600" cy="36468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b="1">
                <a:solidFill>
                  <a:srgbClr val="FFFFFF"/>
                </a:solidFill>
                <a:latin typeface="Calibri"/>
              </a:rPr>
              <a:t>Água</a:t>
            </a:r>
            <a:endParaRPr/>
          </a:p>
        </p:txBody>
      </p:sp>
      <p:sp>
        <p:nvSpPr>
          <p:cNvPr id="85" name="CustomShape 4"/>
          <p:cNvSpPr/>
          <p:nvPr/>
        </p:nvSpPr>
        <p:spPr>
          <a:xfrm>
            <a:off x="4620240" y="1380240"/>
            <a:ext cx="2244600" cy="36468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b="1">
                <a:solidFill>
                  <a:srgbClr val="FFFFFF"/>
                </a:solidFill>
                <a:latin typeface="Calibri"/>
              </a:rPr>
              <a:t>Esgoto</a:t>
            </a:r>
            <a:endParaRPr/>
          </a:p>
        </p:txBody>
      </p:sp>
      <p:sp>
        <p:nvSpPr>
          <p:cNvPr id="86" name="CustomShape 5"/>
          <p:cNvSpPr/>
          <p:nvPr/>
        </p:nvSpPr>
        <p:spPr>
          <a:xfrm>
            <a:off x="1846080" y="1766520"/>
            <a:ext cx="2244600" cy="82044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200" b="1" dirty="0">
                <a:solidFill>
                  <a:srgbClr val="1156A1"/>
                </a:solidFill>
                <a:latin typeface="Calibri"/>
              </a:rPr>
              <a:t>3,</a:t>
            </a:r>
            <a:r>
              <a:rPr lang="pt-BR" sz="2400" b="1" dirty="0">
                <a:solidFill>
                  <a:srgbClr val="1156A1"/>
                </a:solidFill>
                <a:latin typeface="Calibri"/>
              </a:rPr>
              <a:t>7 </a:t>
            </a:r>
            <a:r>
              <a:rPr lang="pt-BR" sz="2400" b="1" dirty="0" err="1">
                <a:solidFill>
                  <a:srgbClr val="1156A1"/>
                </a:solidFill>
                <a:latin typeface="Calibri"/>
              </a:rPr>
              <a:t>millions</a:t>
            </a:r>
            <a:r>
              <a:rPr lang="pt-BR" sz="2400" b="1" dirty="0">
                <a:solidFill>
                  <a:srgbClr val="1156A1"/>
                </a:solidFill>
                <a:latin typeface="Calibri"/>
              </a:rPr>
              <a:t>*</a:t>
            </a:r>
            <a:endParaRPr dirty="0"/>
          </a:p>
          <a:p>
            <a:r>
              <a:rPr lang="en-US" sz="1600" dirty="0">
                <a:solidFill>
                  <a:srgbClr val="404040"/>
                </a:solidFill>
                <a:latin typeface="Calibri"/>
                <a:ea typeface="Lucida Sans Unicode"/>
              </a:rPr>
              <a:t>Active </a:t>
            </a:r>
            <a:r>
              <a:rPr lang="en-US" sz="1600" dirty="0" smtClean="0">
                <a:solidFill>
                  <a:srgbClr val="404040"/>
                </a:solidFill>
                <a:latin typeface="Calibri"/>
                <a:ea typeface="Lucida Sans Unicode"/>
              </a:rPr>
              <a:t>economies</a:t>
            </a:r>
            <a:r>
              <a:rPr lang="en-US" sz="1600" baseline="30000" dirty="0">
                <a:solidFill>
                  <a:srgbClr val="404040"/>
                </a:solidFill>
                <a:latin typeface="Calibri"/>
                <a:ea typeface="Lucida Sans Unicode"/>
              </a:rPr>
              <a:t>1</a:t>
            </a:r>
            <a:endParaRPr dirty="0"/>
          </a:p>
        </p:txBody>
      </p:sp>
      <p:sp>
        <p:nvSpPr>
          <p:cNvPr id="87" name="CustomShape 6"/>
          <p:cNvSpPr/>
          <p:nvPr/>
        </p:nvSpPr>
        <p:spPr>
          <a:xfrm>
            <a:off x="1846080" y="2924280"/>
            <a:ext cx="2341080" cy="123372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200" b="1">
                <a:solidFill>
                  <a:srgbClr val="1156A1"/>
                </a:solidFill>
                <a:latin typeface="Calibri"/>
              </a:rPr>
              <a:t>100</a:t>
            </a:r>
            <a:r>
              <a:rPr lang="pt-BR" sz="2400" b="1">
                <a:solidFill>
                  <a:srgbClr val="1156A1"/>
                </a:solidFill>
                <a:latin typeface="Calibri"/>
              </a:rPr>
              <a:t>%</a:t>
            </a:r>
            <a:endParaRPr/>
          </a:p>
          <a:p>
            <a:r>
              <a:rPr lang="en-US" sz="1600">
                <a:solidFill>
                  <a:srgbClr val="404040"/>
                </a:solidFill>
                <a:latin typeface="Calibri"/>
                <a:ea typeface="Lucida Sans Unicode"/>
              </a:rPr>
              <a:t>Network supply index</a:t>
            </a:r>
            <a:endParaRPr/>
          </a:p>
        </p:txBody>
      </p:sp>
      <p:sp>
        <p:nvSpPr>
          <p:cNvPr id="88" name="CustomShape 7"/>
          <p:cNvSpPr/>
          <p:nvPr/>
        </p:nvSpPr>
        <p:spPr>
          <a:xfrm>
            <a:off x="1846080" y="4081680"/>
            <a:ext cx="2244600" cy="82116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200" b="1">
                <a:solidFill>
                  <a:srgbClr val="1156A1"/>
                </a:solidFill>
                <a:latin typeface="Calibri"/>
              </a:rPr>
              <a:t>2.979.363</a:t>
            </a:r>
            <a:endParaRPr/>
          </a:p>
          <a:p>
            <a:r>
              <a:rPr lang="en-US" sz="1600">
                <a:solidFill>
                  <a:srgbClr val="404040"/>
                </a:solidFill>
                <a:latin typeface="Calibri"/>
                <a:ea typeface="Lucida Sans Unicode"/>
              </a:rPr>
              <a:t>Connections</a:t>
            </a:r>
            <a:endParaRPr/>
          </a:p>
        </p:txBody>
      </p:sp>
      <p:sp>
        <p:nvSpPr>
          <p:cNvPr id="89" name="CustomShape 8"/>
          <p:cNvSpPr/>
          <p:nvPr/>
        </p:nvSpPr>
        <p:spPr>
          <a:xfrm>
            <a:off x="1846080" y="5033520"/>
            <a:ext cx="2401920" cy="167292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200" b="1" dirty="0">
                <a:solidFill>
                  <a:srgbClr val="1156A1"/>
                </a:solidFill>
                <a:latin typeface="Calibri"/>
              </a:rPr>
              <a:t>49,</a:t>
            </a:r>
            <a:r>
              <a:rPr lang="pt-BR" sz="2400" b="1" dirty="0">
                <a:solidFill>
                  <a:srgbClr val="1156A1"/>
                </a:solidFill>
                <a:latin typeface="Calibri"/>
              </a:rPr>
              <a:t>6</a:t>
            </a:r>
            <a:r>
              <a:rPr lang="pt-BR" sz="3200" b="1" dirty="0">
                <a:solidFill>
                  <a:srgbClr val="1156A1"/>
                </a:solidFill>
                <a:latin typeface="Calibri"/>
              </a:rPr>
              <a:t> </a:t>
            </a:r>
            <a:r>
              <a:rPr lang="pt-BR" sz="2000" b="1" dirty="0" err="1" smtClean="0">
                <a:solidFill>
                  <a:srgbClr val="1156A1"/>
                </a:solidFill>
                <a:latin typeface="Calibri"/>
              </a:rPr>
              <a:t>thousand</a:t>
            </a:r>
            <a:r>
              <a:rPr lang="pt-BR" sz="2000" b="1" dirty="0" smtClean="0">
                <a:solidFill>
                  <a:srgbClr val="1156A1"/>
                </a:solidFill>
                <a:latin typeface="Calibri"/>
              </a:rPr>
              <a:t> </a:t>
            </a:r>
            <a:r>
              <a:rPr lang="pt-BR" sz="2400" b="1" dirty="0" smtClean="0">
                <a:solidFill>
                  <a:srgbClr val="1156A1"/>
                </a:solidFill>
                <a:latin typeface="Calibri"/>
              </a:rPr>
              <a:t>km</a:t>
            </a:r>
            <a:endParaRPr dirty="0"/>
          </a:p>
          <a:p>
            <a:r>
              <a:rPr lang="en-US" sz="1600" dirty="0">
                <a:solidFill>
                  <a:srgbClr val="404040"/>
                </a:solidFill>
                <a:latin typeface="Calibri"/>
                <a:ea typeface="Lucida Sans Unicode"/>
              </a:rPr>
              <a:t>Extension of the water supply network</a:t>
            </a:r>
            <a:endParaRPr dirty="0"/>
          </a:p>
        </p:txBody>
      </p:sp>
      <p:sp>
        <p:nvSpPr>
          <p:cNvPr id="90" name="CustomShape 9"/>
          <p:cNvSpPr/>
          <p:nvPr/>
        </p:nvSpPr>
        <p:spPr>
          <a:xfrm>
            <a:off x="4620240" y="1766520"/>
            <a:ext cx="2147760" cy="118620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200" b="1" dirty="0">
                <a:solidFill>
                  <a:srgbClr val="1156A1"/>
                </a:solidFill>
                <a:latin typeface="Calibri"/>
              </a:rPr>
              <a:t>2,</a:t>
            </a:r>
            <a:r>
              <a:rPr lang="pt-BR" sz="2400" b="1" dirty="0">
                <a:solidFill>
                  <a:srgbClr val="1156A1"/>
                </a:solidFill>
                <a:latin typeface="Calibri"/>
              </a:rPr>
              <a:t>5 </a:t>
            </a:r>
            <a:r>
              <a:rPr lang="pt-BR" sz="2400" b="1" dirty="0" err="1">
                <a:solidFill>
                  <a:srgbClr val="1156A1"/>
                </a:solidFill>
                <a:latin typeface="Calibri"/>
              </a:rPr>
              <a:t>millions</a:t>
            </a:r>
            <a:r>
              <a:rPr lang="pt-BR" sz="2400" b="1" dirty="0">
                <a:solidFill>
                  <a:srgbClr val="1156A1"/>
                </a:solidFill>
                <a:latin typeface="Calibri"/>
              </a:rPr>
              <a:t>*</a:t>
            </a:r>
            <a:endParaRPr dirty="0"/>
          </a:p>
          <a:p>
            <a:r>
              <a:rPr lang="en-US" sz="1600" dirty="0">
                <a:solidFill>
                  <a:srgbClr val="404040"/>
                </a:solidFill>
                <a:latin typeface="Calibri"/>
                <a:ea typeface="Lucida Sans Unicode"/>
              </a:rPr>
              <a:t>Active </a:t>
            </a:r>
            <a:r>
              <a:rPr lang="en-US" sz="1600" dirty="0" smtClean="0">
                <a:solidFill>
                  <a:srgbClr val="404040"/>
                </a:solidFill>
                <a:latin typeface="Calibri"/>
                <a:ea typeface="Lucida Sans Unicode"/>
              </a:rPr>
              <a:t>economies</a:t>
            </a:r>
            <a:r>
              <a:rPr lang="en-US" sz="1600" baseline="30000" dirty="0" smtClean="0">
                <a:solidFill>
                  <a:srgbClr val="404040"/>
                </a:solidFill>
                <a:latin typeface="Calibri"/>
                <a:ea typeface="Lucida Sans Unicode"/>
              </a:rPr>
              <a:t>1</a:t>
            </a:r>
            <a:endParaRPr dirty="0"/>
          </a:p>
        </p:txBody>
      </p:sp>
      <p:sp>
        <p:nvSpPr>
          <p:cNvPr id="91" name="CustomShape 10"/>
          <p:cNvSpPr/>
          <p:nvPr/>
        </p:nvSpPr>
        <p:spPr>
          <a:xfrm>
            <a:off x="4620240" y="2924280"/>
            <a:ext cx="1899000" cy="106452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200" b="1">
                <a:solidFill>
                  <a:srgbClr val="1156A1"/>
                </a:solidFill>
                <a:latin typeface="Calibri"/>
              </a:rPr>
              <a:t>67,</a:t>
            </a:r>
            <a:r>
              <a:rPr lang="pt-BR" sz="2400" b="1">
                <a:solidFill>
                  <a:srgbClr val="1156A1"/>
                </a:solidFill>
                <a:latin typeface="Calibri"/>
              </a:rPr>
              <a:t>13%</a:t>
            </a:r>
            <a:endParaRPr/>
          </a:p>
          <a:p>
            <a:r>
              <a:rPr lang="en-US" sz="1600">
                <a:solidFill>
                  <a:srgbClr val="404040"/>
                </a:solidFill>
                <a:latin typeface="Calibri"/>
                <a:ea typeface="Lucida Sans Unicode"/>
              </a:rPr>
              <a:t>System coverage index</a:t>
            </a:r>
            <a:endParaRPr/>
          </a:p>
        </p:txBody>
      </p:sp>
      <p:sp>
        <p:nvSpPr>
          <p:cNvPr id="92" name="CustomShape 11"/>
          <p:cNvSpPr/>
          <p:nvPr/>
        </p:nvSpPr>
        <p:spPr>
          <a:xfrm>
            <a:off x="4620240" y="4082760"/>
            <a:ext cx="2244600" cy="82044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200" b="1">
                <a:solidFill>
                  <a:srgbClr val="1156A1"/>
                </a:solidFill>
                <a:latin typeface="Calibri"/>
              </a:rPr>
              <a:t>1.859.533</a:t>
            </a:r>
            <a:endParaRPr/>
          </a:p>
          <a:p>
            <a:r>
              <a:rPr lang="en-US" sz="1600">
                <a:solidFill>
                  <a:srgbClr val="404040"/>
                </a:solidFill>
                <a:latin typeface="Calibri"/>
                <a:ea typeface="Lucida Sans Unicode"/>
              </a:rPr>
              <a:t>Connections</a:t>
            </a:r>
            <a:endParaRPr/>
          </a:p>
        </p:txBody>
      </p:sp>
      <p:sp>
        <p:nvSpPr>
          <p:cNvPr id="93" name="CustomShape 12"/>
          <p:cNvSpPr/>
          <p:nvPr/>
        </p:nvSpPr>
        <p:spPr>
          <a:xfrm>
            <a:off x="4620240" y="5033520"/>
            <a:ext cx="2244600" cy="106380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200" b="1" dirty="0">
                <a:solidFill>
                  <a:srgbClr val="1156A1"/>
                </a:solidFill>
                <a:latin typeface="Calibri"/>
              </a:rPr>
              <a:t>31</a:t>
            </a:r>
            <a:r>
              <a:rPr lang="pt-BR" sz="2400" b="1" dirty="0">
                <a:solidFill>
                  <a:srgbClr val="1156A1"/>
                </a:solidFill>
                <a:latin typeface="Calibri"/>
              </a:rPr>
              <a:t> </a:t>
            </a:r>
            <a:r>
              <a:rPr lang="pt-BR" sz="2000" b="1" dirty="0" err="1" smtClean="0">
                <a:solidFill>
                  <a:srgbClr val="1156A1"/>
                </a:solidFill>
                <a:latin typeface="Calibri"/>
              </a:rPr>
              <a:t>thousand</a:t>
            </a:r>
            <a:r>
              <a:rPr lang="pt-BR" sz="2000" b="1" dirty="0" smtClean="0">
                <a:solidFill>
                  <a:srgbClr val="1156A1"/>
                </a:solidFill>
                <a:latin typeface="Calibri"/>
              </a:rPr>
              <a:t> </a:t>
            </a:r>
            <a:r>
              <a:rPr lang="pt-BR" sz="2400" b="1" dirty="0" smtClean="0">
                <a:solidFill>
                  <a:srgbClr val="1156A1"/>
                </a:solidFill>
                <a:latin typeface="Calibri"/>
              </a:rPr>
              <a:t>km</a:t>
            </a:r>
            <a:endParaRPr dirty="0"/>
          </a:p>
          <a:p>
            <a:r>
              <a:rPr lang="en-US" sz="1600" dirty="0">
                <a:solidFill>
                  <a:srgbClr val="404040"/>
                </a:solidFill>
                <a:latin typeface="Calibri"/>
                <a:ea typeface="Lucida Sans Unicode"/>
              </a:rPr>
              <a:t>Extension of the sewage system</a:t>
            </a:r>
            <a:endParaRPr dirty="0"/>
          </a:p>
        </p:txBody>
      </p:sp>
      <p:sp>
        <p:nvSpPr>
          <p:cNvPr id="94" name="CustomShape 13"/>
          <p:cNvSpPr/>
          <p:nvPr/>
        </p:nvSpPr>
        <p:spPr>
          <a:xfrm>
            <a:off x="6790680" y="2924280"/>
            <a:ext cx="1262880" cy="106380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200" b="1">
                <a:solidFill>
                  <a:srgbClr val="1156A1"/>
                </a:solidFill>
                <a:latin typeface="Calibri"/>
              </a:rPr>
              <a:t>99,</a:t>
            </a:r>
            <a:r>
              <a:rPr lang="pt-BR" sz="2400" b="1">
                <a:solidFill>
                  <a:srgbClr val="1156A1"/>
                </a:solidFill>
                <a:latin typeface="Calibri"/>
              </a:rPr>
              <a:t>5%</a:t>
            </a:r>
            <a:endParaRPr/>
          </a:p>
          <a:p>
            <a:r>
              <a:rPr lang="en-US" sz="1600">
                <a:solidFill>
                  <a:srgbClr val="404040"/>
                </a:solidFill>
                <a:latin typeface="Calibri"/>
                <a:ea typeface="Lucida Sans Unicode"/>
              </a:rPr>
              <a:t>Treatment index</a:t>
            </a:r>
            <a:endParaRPr/>
          </a:p>
        </p:txBody>
      </p:sp>
      <p:sp>
        <p:nvSpPr>
          <p:cNvPr id="95" name="Line 14"/>
          <p:cNvSpPr/>
          <p:nvPr/>
        </p:nvSpPr>
        <p:spPr>
          <a:xfrm>
            <a:off x="482040" y="2922480"/>
            <a:ext cx="7716240" cy="0"/>
          </a:xfrm>
          <a:prstGeom prst="line">
            <a:avLst/>
          </a:prstGeom>
          <a:ln w="9360">
            <a:solidFill>
              <a:srgbClr val="2899DA"/>
            </a:solidFill>
            <a:round/>
          </a:ln>
        </p:spPr>
      </p:sp>
      <p:sp>
        <p:nvSpPr>
          <p:cNvPr id="96" name="Line 15"/>
          <p:cNvSpPr/>
          <p:nvPr/>
        </p:nvSpPr>
        <p:spPr>
          <a:xfrm>
            <a:off x="482040" y="4078800"/>
            <a:ext cx="7716240" cy="0"/>
          </a:xfrm>
          <a:prstGeom prst="line">
            <a:avLst/>
          </a:prstGeom>
          <a:ln w="9360">
            <a:solidFill>
              <a:srgbClr val="2899DA"/>
            </a:solidFill>
            <a:round/>
          </a:ln>
        </p:spPr>
      </p:sp>
      <p:sp>
        <p:nvSpPr>
          <p:cNvPr id="97" name="Line 16"/>
          <p:cNvSpPr/>
          <p:nvPr/>
        </p:nvSpPr>
        <p:spPr>
          <a:xfrm>
            <a:off x="482040" y="5029200"/>
            <a:ext cx="7716240" cy="0"/>
          </a:xfrm>
          <a:prstGeom prst="line">
            <a:avLst/>
          </a:prstGeom>
          <a:ln w="9360">
            <a:solidFill>
              <a:srgbClr val="2899DA"/>
            </a:solidFill>
            <a:round/>
          </a:ln>
        </p:spPr>
      </p:sp>
      <p:sp>
        <p:nvSpPr>
          <p:cNvPr id="98" name="Line 17"/>
          <p:cNvSpPr/>
          <p:nvPr/>
        </p:nvSpPr>
        <p:spPr>
          <a:xfrm>
            <a:off x="482040" y="6170400"/>
            <a:ext cx="7716240" cy="0"/>
          </a:xfrm>
          <a:prstGeom prst="line">
            <a:avLst/>
          </a:prstGeom>
          <a:ln w="9360">
            <a:solidFill>
              <a:srgbClr val="2899DA"/>
            </a:solidFill>
            <a:round/>
          </a:ln>
        </p:spPr>
      </p:sp>
      <p:sp>
        <p:nvSpPr>
          <p:cNvPr id="99" name="Line 18"/>
          <p:cNvSpPr/>
          <p:nvPr/>
        </p:nvSpPr>
        <p:spPr>
          <a:xfrm>
            <a:off x="4388400" y="1699920"/>
            <a:ext cx="0" cy="4470480"/>
          </a:xfrm>
          <a:prstGeom prst="line">
            <a:avLst/>
          </a:prstGeom>
          <a:ln w="9360">
            <a:solidFill>
              <a:srgbClr val="2899DA"/>
            </a:solidFill>
            <a:round/>
          </a:ln>
        </p:spPr>
      </p:sp>
      <p:pic>
        <p:nvPicPr>
          <p:cNvPr id="100" name="Picture 27"/>
          <p:cNvPicPr/>
          <p:nvPr/>
        </p:nvPicPr>
        <p:blipFill>
          <a:blip r:embed="rId2"/>
          <a:stretch>
            <a:fillRect/>
          </a:stretch>
        </p:blipFill>
        <p:spPr>
          <a:xfrm>
            <a:off x="676080" y="2013480"/>
            <a:ext cx="847080" cy="3949920"/>
          </a:xfrm>
          <a:prstGeom prst="rect">
            <a:avLst/>
          </a:prstGeom>
        </p:spPr>
      </p:pic>
      <p:sp>
        <p:nvSpPr>
          <p:cNvPr id="101" name="CustomShape 19"/>
          <p:cNvSpPr/>
          <p:nvPr/>
        </p:nvSpPr>
        <p:spPr>
          <a:xfrm>
            <a:off x="554400" y="6267600"/>
            <a:ext cx="7814880" cy="39492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r>
              <a:rPr lang="en-US" sz="1000" baseline="30000" dirty="0" smtClean="0">
                <a:solidFill>
                  <a:srgbClr val="404040"/>
                </a:solidFill>
                <a:latin typeface="Calibri"/>
                <a:ea typeface="Lucida Sans Unicode"/>
              </a:rPr>
              <a:t>1 </a:t>
            </a:r>
            <a:r>
              <a:rPr lang="en-US" sz="1000" dirty="0" smtClean="0">
                <a:solidFill>
                  <a:srgbClr val="000000"/>
                </a:solidFill>
                <a:latin typeface="Calibri"/>
                <a:ea typeface="Lucida Sans Unicode"/>
              </a:rPr>
              <a:t>The </a:t>
            </a:r>
            <a:r>
              <a:rPr lang="en-US" sz="1000" dirty="0">
                <a:solidFill>
                  <a:srgbClr val="000000"/>
                </a:solidFill>
                <a:latin typeface="Calibri"/>
                <a:ea typeface="Lucida Sans Unicode"/>
              </a:rPr>
              <a:t>term active economy is used to refer to any property or subdivision of a property that has a private installation or common use of water or sanitation registered and charged by </a:t>
            </a:r>
            <a:r>
              <a:rPr lang="en-US" sz="1000" dirty="0" err="1">
                <a:solidFill>
                  <a:srgbClr val="000000"/>
                </a:solidFill>
                <a:latin typeface="Calibri"/>
                <a:ea typeface="Lucida Sans Unicode"/>
              </a:rPr>
              <a:t>Sanepar</a:t>
            </a:r>
            <a:r>
              <a:rPr lang="en-US" sz="1000" dirty="0">
                <a:solidFill>
                  <a:srgbClr val="000000"/>
                </a:solidFill>
                <a:latin typeface="Calibri"/>
                <a:ea typeface="Lucida Sans Unicode"/>
              </a:rPr>
              <a:t>.</a:t>
            </a:r>
            <a:endParaRPr dirty="0"/>
          </a:p>
        </p:txBody>
      </p:sp>
      <p:sp>
        <p:nvSpPr>
          <p:cNvPr id="22" name="CustomShape 1"/>
          <p:cNvSpPr/>
          <p:nvPr/>
        </p:nvSpPr>
        <p:spPr>
          <a:xfrm>
            <a:off x="385200" y="100080"/>
            <a:ext cx="4122360" cy="907200"/>
          </a:xfrm>
          <a:prstGeom prst="rect">
            <a:avLst/>
          </a:prstGeom>
          <a:noFill/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pt-BR" sz="3000" b="1" dirty="0" smtClean="0">
                <a:solidFill>
                  <a:srgbClr val="595959"/>
                </a:solidFill>
                <a:latin typeface="Calibri"/>
              </a:rPr>
              <a:t>SANEPAR </a:t>
            </a:r>
            <a:endParaRPr dirty="0"/>
          </a:p>
          <a:p>
            <a:pPr>
              <a:lnSpc>
                <a:spcPct val="80000"/>
              </a:lnSpc>
            </a:pPr>
            <a:r>
              <a:rPr lang="en-US" sz="3000" b="1" dirty="0">
                <a:solidFill>
                  <a:srgbClr val="595959"/>
                </a:solidFill>
                <a:latin typeface="Calibri"/>
              </a:rPr>
              <a:t>in numbers</a:t>
            </a:r>
            <a:endParaRPr lang="pt-BR" sz="3000" b="1" dirty="0">
              <a:solidFill>
                <a:srgbClr val="595959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385200" y="100080"/>
            <a:ext cx="4122360" cy="907200"/>
          </a:xfrm>
          <a:prstGeom prst="rect">
            <a:avLst/>
          </a:prstGeom>
          <a:noFill/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pt-BR" sz="3000" b="1" dirty="0" smtClean="0">
                <a:solidFill>
                  <a:srgbClr val="595959"/>
                </a:solidFill>
                <a:latin typeface="Calibri"/>
              </a:rPr>
              <a:t>SANEPAR </a:t>
            </a:r>
            <a:endParaRPr dirty="0"/>
          </a:p>
          <a:p>
            <a:pPr>
              <a:lnSpc>
                <a:spcPct val="80000"/>
              </a:lnSpc>
            </a:pPr>
            <a:r>
              <a:rPr lang="en-US" sz="3000" b="1" dirty="0">
                <a:solidFill>
                  <a:srgbClr val="595959"/>
                </a:solidFill>
                <a:latin typeface="Calibri"/>
              </a:rPr>
              <a:t>in numbers</a:t>
            </a:r>
            <a:endParaRPr lang="pt-BR" sz="3000" b="1" dirty="0">
              <a:solidFill>
                <a:srgbClr val="595959"/>
              </a:solidFill>
              <a:latin typeface="Calibri"/>
            </a:endParaRPr>
          </a:p>
        </p:txBody>
      </p:sp>
      <p:pic>
        <p:nvPicPr>
          <p:cNvPr id="103" name="Picture 109"/>
          <p:cNvPicPr/>
          <p:nvPr/>
        </p:nvPicPr>
        <p:blipFill>
          <a:blip r:embed="rId2"/>
          <a:stretch>
            <a:fillRect/>
          </a:stretch>
        </p:blipFill>
        <p:spPr>
          <a:xfrm>
            <a:off x="29160" y="4703400"/>
            <a:ext cx="1799640" cy="1151640"/>
          </a:xfrm>
          <a:prstGeom prst="rect">
            <a:avLst/>
          </a:prstGeom>
        </p:spPr>
      </p:pic>
      <p:pic>
        <p:nvPicPr>
          <p:cNvPr id="104" name="Picture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7355520" y="4703400"/>
            <a:ext cx="1793880" cy="1151640"/>
          </a:xfrm>
          <a:prstGeom prst="rect">
            <a:avLst/>
          </a:prstGeom>
        </p:spPr>
      </p:pic>
      <p:pic>
        <p:nvPicPr>
          <p:cNvPr id="105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1863360" y="4701960"/>
            <a:ext cx="1796760" cy="1154520"/>
          </a:xfrm>
          <a:prstGeom prst="rect">
            <a:avLst/>
          </a:prstGeom>
        </p:spPr>
      </p:pic>
      <p:sp>
        <p:nvSpPr>
          <p:cNvPr id="106" name="CustomShape 2"/>
          <p:cNvSpPr/>
          <p:nvPr/>
        </p:nvSpPr>
        <p:spPr>
          <a:xfrm>
            <a:off x="29160" y="1695960"/>
            <a:ext cx="1799640" cy="1029240"/>
          </a:xfrm>
          <a:prstGeom prst="rect">
            <a:avLst/>
          </a:prstGeom>
          <a:solidFill>
            <a:srgbClr val="2899DA"/>
          </a:solidFill>
        </p:spPr>
      </p:sp>
      <p:sp>
        <p:nvSpPr>
          <p:cNvPr id="107" name="CustomShape 3"/>
          <p:cNvSpPr/>
          <p:nvPr/>
        </p:nvSpPr>
        <p:spPr>
          <a:xfrm>
            <a:off x="29160" y="1732320"/>
            <a:ext cx="1779840" cy="91224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Calibri"/>
                <a:ea typeface="Lucida Sans Unicode"/>
              </a:rPr>
              <a:t>Water treatment plants  |  </a:t>
            </a:r>
            <a:r>
              <a:rPr lang="en-US" b="1" dirty="0" smtClean="0">
                <a:solidFill>
                  <a:srgbClr val="FFFFFF"/>
                </a:solidFill>
                <a:latin typeface="Calibri"/>
                <a:ea typeface="Lucida Sans Unicode"/>
              </a:rPr>
              <a:t>WTPs</a:t>
            </a:r>
            <a:endParaRPr dirty="0"/>
          </a:p>
        </p:txBody>
      </p:sp>
      <p:sp>
        <p:nvSpPr>
          <p:cNvPr id="108" name="CustomShape 4"/>
          <p:cNvSpPr/>
          <p:nvPr/>
        </p:nvSpPr>
        <p:spPr>
          <a:xfrm>
            <a:off x="3692160" y="1695960"/>
            <a:ext cx="1799640" cy="1029240"/>
          </a:xfrm>
          <a:prstGeom prst="rect">
            <a:avLst/>
          </a:prstGeom>
          <a:solidFill>
            <a:srgbClr val="2899DA"/>
          </a:solidFill>
        </p:spPr>
      </p:sp>
      <p:sp>
        <p:nvSpPr>
          <p:cNvPr id="109" name="CustomShape 5"/>
          <p:cNvSpPr/>
          <p:nvPr/>
        </p:nvSpPr>
        <p:spPr>
          <a:xfrm>
            <a:off x="3692160" y="2021040"/>
            <a:ext cx="1799640" cy="36468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/>
            <a:r>
              <a:rPr lang="en-US" b="1">
                <a:solidFill>
                  <a:srgbClr val="FFFFFF"/>
                </a:solidFill>
                <a:latin typeface="Calibri"/>
                <a:ea typeface="Lucida Sans Unicode"/>
              </a:rPr>
              <a:t>Wells</a:t>
            </a:r>
            <a:endParaRPr/>
          </a:p>
        </p:txBody>
      </p:sp>
      <p:sp>
        <p:nvSpPr>
          <p:cNvPr id="110" name="CustomShape 6"/>
          <p:cNvSpPr/>
          <p:nvPr/>
        </p:nvSpPr>
        <p:spPr>
          <a:xfrm>
            <a:off x="468000" y="3831120"/>
            <a:ext cx="921960" cy="57780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>
                <a:solidFill>
                  <a:srgbClr val="1156A1"/>
                </a:solidFill>
                <a:latin typeface="Calibri"/>
              </a:rPr>
              <a:t>170</a:t>
            </a:r>
            <a:endParaRPr/>
          </a:p>
        </p:txBody>
      </p:sp>
      <p:sp>
        <p:nvSpPr>
          <p:cNvPr id="111" name="CustomShape 7"/>
          <p:cNvSpPr/>
          <p:nvPr/>
        </p:nvSpPr>
        <p:spPr>
          <a:xfrm>
            <a:off x="3994560" y="3831120"/>
            <a:ext cx="1333440" cy="106452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>
                <a:solidFill>
                  <a:srgbClr val="1156A1"/>
                </a:solidFill>
                <a:latin typeface="Calibri"/>
              </a:rPr>
              <a:t>1.027</a:t>
            </a:r>
            <a:endParaRPr/>
          </a:p>
        </p:txBody>
      </p:sp>
      <p:sp>
        <p:nvSpPr>
          <p:cNvPr id="112" name="CustomShape 8"/>
          <p:cNvSpPr/>
          <p:nvPr/>
        </p:nvSpPr>
        <p:spPr>
          <a:xfrm>
            <a:off x="1860840" y="1695960"/>
            <a:ext cx="1799640" cy="1029240"/>
          </a:xfrm>
          <a:prstGeom prst="rect">
            <a:avLst/>
          </a:prstGeom>
          <a:solidFill>
            <a:srgbClr val="2899DA"/>
          </a:solidFill>
        </p:spPr>
      </p:sp>
      <p:sp>
        <p:nvSpPr>
          <p:cNvPr id="113" name="CustomShape 9"/>
          <p:cNvSpPr/>
          <p:nvPr/>
        </p:nvSpPr>
        <p:spPr>
          <a:xfrm>
            <a:off x="1860840" y="1732320"/>
            <a:ext cx="1771200" cy="91224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Calibri"/>
                <a:ea typeface="Lucida Sans Unicode"/>
              </a:rPr>
              <a:t>Sewage treatment plants  |  </a:t>
            </a:r>
            <a:r>
              <a:rPr lang="en-US" b="1" dirty="0" smtClean="0">
                <a:solidFill>
                  <a:srgbClr val="FFFFFF"/>
                </a:solidFill>
                <a:latin typeface="Calibri"/>
                <a:ea typeface="Lucida Sans Unicode"/>
              </a:rPr>
              <a:t>STPs</a:t>
            </a:r>
            <a:endParaRPr dirty="0"/>
          </a:p>
        </p:txBody>
      </p:sp>
      <p:sp>
        <p:nvSpPr>
          <p:cNvPr id="114" name="CustomShape 10"/>
          <p:cNvSpPr/>
          <p:nvPr/>
        </p:nvSpPr>
        <p:spPr>
          <a:xfrm>
            <a:off x="5523840" y="1695960"/>
            <a:ext cx="1799640" cy="1029240"/>
          </a:xfrm>
          <a:prstGeom prst="rect">
            <a:avLst/>
          </a:prstGeom>
          <a:solidFill>
            <a:srgbClr val="2899DA"/>
          </a:solidFill>
        </p:spPr>
      </p:sp>
      <p:sp>
        <p:nvSpPr>
          <p:cNvPr id="115" name="CustomShape 11"/>
          <p:cNvSpPr/>
          <p:nvPr/>
        </p:nvSpPr>
        <p:spPr>
          <a:xfrm>
            <a:off x="5520960" y="1994040"/>
            <a:ext cx="1767240" cy="36504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/>
            <a:r>
              <a:rPr lang="en-US" b="1">
                <a:solidFill>
                  <a:srgbClr val="FFFFFF"/>
                </a:solidFill>
                <a:latin typeface="Calibri"/>
                <a:ea typeface="Lucida Sans Unicode"/>
              </a:rPr>
              <a:t>Landfill sites</a:t>
            </a:r>
            <a:endParaRPr/>
          </a:p>
        </p:txBody>
      </p:sp>
      <p:sp>
        <p:nvSpPr>
          <p:cNvPr id="116" name="CustomShape 12"/>
          <p:cNvSpPr/>
          <p:nvPr/>
        </p:nvSpPr>
        <p:spPr>
          <a:xfrm>
            <a:off x="2271960" y="3831120"/>
            <a:ext cx="977400" cy="57780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>
                <a:solidFill>
                  <a:srgbClr val="1156A1"/>
                </a:solidFill>
                <a:latin typeface="Calibri"/>
              </a:rPr>
              <a:t>234</a:t>
            </a:r>
            <a:endParaRPr/>
          </a:p>
        </p:txBody>
      </p:sp>
      <p:sp>
        <p:nvSpPr>
          <p:cNvPr id="117" name="CustomShape 13"/>
          <p:cNvSpPr/>
          <p:nvPr/>
        </p:nvSpPr>
        <p:spPr>
          <a:xfrm>
            <a:off x="5985000" y="3831120"/>
            <a:ext cx="877320" cy="57780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>
                <a:solidFill>
                  <a:srgbClr val="1156A1"/>
                </a:solidFill>
                <a:latin typeface="Calibri"/>
              </a:rPr>
              <a:t>3</a:t>
            </a:r>
            <a:endParaRPr/>
          </a:p>
        </p:txBody>
      </p:sp>
      <p:pic>
        <p:nvPicPr>
          <p:cNvPr id="118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6052680" y="3020040"/>
            <a:ext cx="741960" cy="638640"/>
          </a:xfrm>
          <a:prstGeom prst="rect">
            <a:avLst/>
          </a:prstGeom>
        </p:spPr>
      </p:pic>
      <p:pic>
        <p:nvPicPr>
          <p:cNvPr id="119" name="Picture 4"/>
          <p:cNvPicPr/>
          <p:nvPr/>
        </p:nvPicPr>
        <p:blipFill>
          <a:blip r:embed="rId6"/>
          <a:stretch>
            <a:fillRect/>
          </a:stretch>
        </p:blipFill>
        <p:spPr>
          <a:xfrm>
            <a:off x="4263120" y="2843640"/>
            <a:ext cx="657720" cy="634680"/>
          </a:xfrm>
          <a:prstGeom prst="rect">
            <a:avLst/>
          </a:prstGeom>
        </p:spPr>
      </p:pic>
      <p:pic>
        <p:nvPicPr>
          <p:cNvPr id="120" name="Picture 5"/>
          <p:cNvPicPr/>
          <p:nvPr/>
        </p:nvPicPr>
        <p:blipFill>
          <a:blip r:embed="rId7"/>
          <a:stretch>
            <a:fillRect/>
          </a:stretch>
        </p:blipFill>
        <p:spPr>
          <a:xfrm>
            <a:off x="2503080" y="2912400"/>
            <a:ext cx="515160" cy="620280"/>
          </a:xfrm>
          <a:prstGeom prst="rect">
            <a:avLst/>
          </a:prstGeom>
        </p:spPr>
      </p:pic>
      <p:pic>
        <p:nvPicPr>
          <p:cNvPr id="121" name="Picture 7"/>
          <p:cNvPicPr/>
          <p:nvPr/>
        </p:nvPicPr>
        <p:blipFill>
          <a:blip r:embed="rId8"/>
          <a:stretch>
            <a:fillRect/>
          </a:stretch>
        </p:blipFill>
        <p:spPr>
          <a:xfrm>
            <a:off x="573120" y="2912400"/>
            <a:ext cx="711360" cy="630000"/>
          </a:xfrm>
          <a:prstGeom prst="rect">
            <a:avLst/>
          </a:prstGeom>
        </p:spPr>
      </p:pic>
      <p:sp>
        <p:nvSpPr>
          <p:cNvPr id="122" name="CustomShape 14"/>
          <p:cNvSpPr/>
          <p:nvPr/>
        </p:nvSpPr>
        <p:spPr>
          <a:xfrm>
            <a:off x="7355520" y="1695960"/>
            <a:ext cx="1799640" cy="1029240"/>
          </a:xfrm>
          <a:prstGeom prst="rect">
            <a:avLst/>
          </a:prstGeom>
          <a:solidFill>
            <a:srgbClr val="2899DA"/>
          </a:solidFill>
        </p:spPr>
      </p:sp>
      <p:sp>
        <p:nvSpPr>
          <p:cNvPr id="123" name="CustomShape 15"/>
          <p:cNvSpPr/>
          <p:nvPr/>
        </p:nvSpPr>
        <p:spPr>
          <a:xfrm>
            <a:off x="7355520" y="1988640"/>
            <a:ext cx="1799640" cy="36468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/>
            <a:r>
              <a:rPr lang="en-US" b="1">
                <a:solidFill>
                  <a:srgbClr val="FFFFFF"/>
                </a:solidFill>
                <a:latin typeface="Calibri"/>
                <a:ea typeface="Lucida Sans Unicode"/>
              </a:rPr>
              <a:t>Dams</a:t>
            </a:r>
            <a:endParaRPr/>
          </a:p>
        </p:txBody>
      </p:sp>
      <p:sp>
        <p:nvSpPr>
          <p:cNvPr id="124" name="CustomShape 16"/>
          <p:cNvSpPr/>
          <p:nvPr/>
        </p:nvSpPr>
        <p:spPr>
          <a:xfrm>
            <a:off x="8073360" y="3831120"/>
            <a:ext cx="363960" cy="57780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>
                <a:solidFill>
                  <a:srgbClr val="1156A1"/>
                </a:solidFill>
                <a:latin typeface="Calibri"/>
              </a:rPr>
              <a:t>4</a:t>
            </a:r>
            <a:endParaRPr/>
          </a:p>
        </p:txBody>
      </p:sp>
      <p:pic>
        <p:nvPicPr>
          <p:cNvPr id="125" name="Imagem 51"/>
          <p:cNvPicPr/>
          <p:nvPr/>
        </p:nvPicPr>
        <p:blipFill>
          <a:blip r:embed="rId9"/>
          <a:stretch>
            <a:fillRect/>
          </a:stretch>
        </p:blipFill>
        <p:spPr>
          <a:xfrm>
            <a:off x="7841880" y="3050640"/>
            <a:ext cx="826920" cy="540360"/>
          </a:xfrm>
          <a:prstGeom prst="rect">
            <a:avLst/>
          </a:prstGeom>
        </p:spPr>
      </p:pic>
      <p:pic>
        <p:nvPicPr>
          <p:cNvPr id="126" name="Imagem 52"/>
          <p:cNvPicPr/>
          <p:nvPr/>
        </p:nvPicPr>
        <p:blipFill>
          <a:blip r:embed="rId10"/>
          <a:stretch>
            <a:fillRect/>
          </a:stretch>
        </p:blipFill>
        <p:spPr>
          <a:xfrm>
            <a:off x="5528880" y="4703400"/>
            <a:ext cx="1792080" cy="1151640"/>
          </a:xfrm>
          <a:prstGeom prst="rect">
            <a:avLst/>
          </a:prstGeom>
        </p:spPr>
      </p:pic>
      <p:pic>
        <p:nvPicPr>
          <p:cNvPr id="127" name="Imagem 53"/>
          <p:cNvPicPr/>
          <p:nvPr/>
        </p:nvPicPr>
        <p:blipFill>
          <a:blip r:embed="rId11"/>
          <a:stretch>
            <a:fillRect/>
          </a:stretch>
        </p:blipFill>
        <p:spPr>
          <a:xfrm>
            <a:off x="3694680" y="4701960"/>
            <a:ext cx="1799640" cy="1154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385200" y="100080"/>
            <a:ext cx="4122360" cy="907200"/>
          </a:xfrm>
          <a:prstGeom prst="rect">
            <a:avLst/>
          </a:prstGeom>
          <a:noFill/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pt-BR" sz="3000" b="1" dirty="0" smtClean="0">
                <a:solidFill>
                  <a:srgbClr val="595959"/>
                </a:solidFill>
                <a:latin typeface="Calibri"/>
              </a:rPr>
              <a:t>SANEPAR </a:t>
            </a:r>
            <a:endParaRPr dirty="0"/>
          </a:p>
          <a:p>
            <a:pPr>
              <a:lnSpc>
                <a:spcPct val="80000"/>
              </a:lnSpc>
            </a:pPr>
            <a:r>
              <a:rPr lang="en-US" sz="3000" b="1" dirty="0">
                <a:solidFill>
                  <a:srgbClr val="595959"/>
                </a:solidFill>
                <a:latin typeface="Calibri"/>
              </a:rPr>
              <a:t>in numbers</a:t>
            </a:r>
            <a:endParaRPr lang="pt-BR" sz="3000" b="1" dirty="0">
              <a:solidFill>
                <a:srgbClr val="595959"/>
              </a:solidFill>
              <a:latin typeface="Calibri"/>
            </a:endParaRPr>
          </a:p>
        </p:txBody>
      </p:sp>
      <p:graphicFrame>
        <p:nvGraphicFramePr>
          <p:cNvPr id="129" name="Table 2"/>
          <p:cNvGraphicFramePr/>
          <p:nvPr>
            <p:extLst>
              <p:ext uri="{D42A27DB-BD31-4B8C-83A1-F6EECF244321}">
                <p14:modId xmlns:p14="http://schemas.microsoft.com/office/powerpoint/2010/main" val="3723131581"/>
              </p:ext>
            </p:extLst>
          </p:nvPr>
        </p:nvGraphicFramePr>
        <p:xfrm>
          <a:off x="455040" y="1575360"/>
          <a:ext cx="8305920" cy="4711680"/>
        </p:xfrm>
        <a:graphic>
          <a:graphicData uri="http://schemas.openxmlformats.org/drawingml/2006/table">
            <a:tbl>
              <a:tblPr/>
              <a:tblGrid>
                <a:gridCol w="1384200"/>
                <a:gridCol w="1384200"/>
                <a:gridCol w="1384200"/>
                <a:gridCol w="1384200"/>
                <a:gridCol w="1384200"/>
                <a:gridCol w="1384920"/>
              </a:tblGrid>
              <a:tr h="970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b="1" dirty="0">
                          <a:solidFill>
                            <a:srgbClr val="104190"/>
                          </a:solidFill>
                          <a:latin typeface="Calibri"/>
                        </a:rPr>
                        <a:t>2011</a:t>
                      </a: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>
                          <a:solidFill>
                            <a:srgbClr val="104190"/>
                          </a:solidFill>
                          <a:latin typeface="Calibri"/>
                        </a:rPr>
                        <a:t>TOTAL INVESTIMENT 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b="1" dirty="0">
                          <a:solidFill>
                            <a:srgbClr val="104190"/>
                          </a:solidFill>
                          <a:latin typeface="Calibri"/>
                          <a:ea typeface="+mn-ea"/>
                          <a:cs typeface="+mn-cs"/>
                        </a:rPr>
                        <a:t>2012</a:t>
                      </a:r>
                      <a:endParaRPr b="1" dirty="0">
                        <a:solidFill>
                          <a:srgbClr val="10419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>
                          <a:solidFill>
                            <a:srgbClr val="104190"/>
                          </a:solidFill>
                          <a:latin typeface="Calibri"/>
                        </a:rPr>
                        <a:t>TOTAL INVESTIMENT 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b="1">
                          <a:solidFill>
                            <a:srgbClr val="104190"/>
                          </a:solidFill>
                          <a:latin typeface="Calibri"/>
                        </a:rPr>
                        <a:t>2013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>
                          <a:solidFill>
                            <a:srgbClr val="104190"/>
                          </a:solidFill>
                          <a:latin typeface="Calibri"/>
                        </a:rPr>
                        <a:t>TOTAL INVESTIMENT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b="1" dirty="0">
                          <a:solidFill>
                            <a:srgbClr val="104190"/>
                          </a:solidFill>
                          <a:latin typeface="Calibri"/>
                          <a:ea typeface="+mn-ea"/>
                          <a:cs typeface="+mn-cs"/>
                        </a:rPr>
                        <a:t>2014</a:t>
                      </a:r>
                      <a:endParaRPr b="1" dirty="0">
                        <a:solidFill>
                          <a:srgbClr val="10419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>
                          <a:solidFill>
                            <a:srgbClr val="104190"/>
                          </a:solidFill>
                          <a:latin typeface="Calibri"/>
                        </a:rPr>
                        <a:t>TOTAL INVESTIMENT 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b="1">
                          <a:solidFill>
                            <a:srgbClr val="104190"/>
                          </a:solidFill>
                          <a:latin typeface="Calibri"/>
                        </a:rPr>
                        <a:t>2015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>
                          <a:solidFill>
                            <a:srgbClr val="104190"/>
                          </a:solidFill>
                          <a:latin typeface="Calibri"/>
                        </a:rPr>
                        <a:t>TOTAL INVESTIMENT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b="1" dirty="0">
                          <a:solidFill>
                            <a:srgbClr val="104190"/>
                          </a:solidFill>
                          <a:latin typeface="Calibri"/>
                          <a:ea typeface="+mn-ea"/>
                          <a:cs typeface="+mn-cs"/>
                        </a:rPr>
                        <a:t>TOTAL</a:t>
                      </a:r>
                      <a:endParaRPr b="1" dirty="0">
                        <a:solidFill>
                          <a:srgbClr val="10419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>
                          <a:solidFill>
                            <a:srgbClr val="104190"/>
                          </a:solidFill>
                          <a:latin typeface="Calibri"/>
                        </a:rPr>
                        <a:t>TOTAL INVESTIMENTS</a:t>
                      </a:r>
                      <a:endParaRPr dirty="0"/>
                    </a:p>
                  </a:txBody>
                  <a:tcPr/>
                </a:tc>
              </a:tr>
              <a:tr h="935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>
                          <a:solidFill>
                            <a:srgbClr val="104190"/>
                          </a:solidFill>
                          <a:latin typeface="Calibri"/>
                        </a:rPr>
                        <a:t>WATER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b="1">
                          <a:solidFill>
                            <a:srgbClr val="104190"/>
                          </a:solidFill>
                          <a:latin typeface="Calibri"/>
                        </a:rPr>
                        <a:t>123,7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b="1">
                          <a:solidFill>
                            <a:srgbClr val="104190"/>
                          </a:solidFill>
                          <a:latin typeface="Calibri"/>
                        </a:rPr>
                        <a:t>MILLIONS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>
                          <a:solidFill>
                            <a:srgbClr val="104190"/>
                          </a:solidFill>
                          <a:latin typeface="Calibri"/>
                        </a:rPr>
                        <a:t>WATER</a:t>
                      </a: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b="1" dirty="0">
                          <a:solidFill>
                            <a:srgbClr val="104190"/>
                          </a:solidFill>
                          <a:latin typeface="Calibri"/>
                          <a:ea typeface="+mn-ea"/>
                          <a:cs typeface="+mn-cs"/>
                        </a:rPr>
                        <a:t>208,6</a:t>
                      </a:r>
                      <a:endParaRPr b="1" dirty="0">
                        <a:solidFill>
                          <a:srgbClr val="10419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b="1" dirty="0">
                          <a:solidFill>
                            <a:srgbClr val="104190"/>
                          </a:solidFill>
                          <a:latin typeface="Calibri"/>
                        </a:rPr>
                        <a:t>MILLIONS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>
                          <a:solidFill>
                            <a:srgbClr val="104190"/>
                          </a:solidFill>
                          <a:latin typeface="Calibri"/>
                        </a:rPr>
                        <a:t>WATER</a:t>
                      </a: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b="1" dirty="0">
                          <a:solidFill>
                            <a:srgbClr val="104190"/>
                          </a:solidFill>
                          <a:latin typeface="Calibri"/>
                        </a:rPr>
                        <a:t>348,4</a:t>
                      </a: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b="1" dirty="0">
                          <a:solidFill>
                            <a:srgbClr val="104190"/>
                          </a:solidFill>
                          <a:latin typeface="Calibri"/>
                        </a:rPr>
                        <a:t>MILLIONS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>
                          <a:solidFill>
                            <a:srgbClr val="104190"/>
                          </a:solidFill>
                          <a:latin typeface="Calibri"/>
                        </a:rPr>
                        <a:t>WATER</a:t>
                      </a: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b="1" dirty="0">
                          <a:solidFill>
                            <a:srgbClr val="104190"/>
                          </a:solidFill>
                          <a:latin typeface="Calibri"/>
                          <a:ea typeface="+mn-ea"/>
                          <a:cs typeface="+mn-cs"/>
                        </a:rPr>
                        <a:t>408,6</a:t>
                      </a:r>
                      <a:endParaRPr b="1" dirty="0">
                        <a:solidFill>
                          <a:srgbClr val="10419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b="1" dirty="0">
                          <a:solidFill>
                            <a:srgbClr val="104190"/>
                          </a:solidFill>
                          <a:latin typeface="Calibri"/>
                        </a:rPr>
                        <a:t>MILLIONS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>
                          <a:solidFill>
                            <a:srgbClr val="104190"/>
                          </a:solidFill>
                          <a:latin typeface="Calibri"/>
                        </a:rPr>
                        <a:t>WATER</a:t>
                      </a: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b="1" dirty="0">
                          <a:solidFill>
                            <a:srgbClr val="104190"/>
                          </a:solidFill>
                          <a:latin typeface="Calibri"/>
                        </a:rPr>
                        <a:t>300,4</a:t>
                      </a: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b="1" dirty="0">
                          <a:solidFill>
                            <a:srgbClr val="104190"/>
                          </a:solidFill>
                          <a:latin typeface="Calibri"/>
                        </a:rPr>
                        <a:t>MILLIONS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>
                          <a:solidFill>
                            <a:srgbClr val="104190"/>
                          </a:solidFill>
                          <a:latin typeface="Calibri"/>
                        </a:rPr>
                        <a:t>WATER</a:t>
                      </a: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b="1" dirty="0">
                          <a:solidFill>
                            <a:srgbClr val="104190"/>
                          </a:solidFill>
                          <a:latin typeface="Calibri"/>
                          <a:ea typeface="+mn-ea"/>
                          <a:cs typeface="+mn-cs"/>
                        </a:rPr>
                        <a:t>1,4</a:t>
                      </a:r>
                      <a:endParaRPr b="1" dirty="0">
                        <a:solidFill>
                          <a:srgbClr val="10419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b="1" dirty="0">
                          <a:solidFill>
                            <a:srgbClr val="104190"/>
                          </a:solidFill>
                          <a:latin typeface="Calibri"/>
                          <a:ea typeface="+mn-ea"/>
                          <a:cs typeface="+mn-cs"/>
                        </a:rPr>
                        <a:t>BILLION</a:t>
                      </a:r>
                      <a:endParaRPr sz="1000" b="1" dirty="0">
                        <a:solidFill>
                          <a:srgbClr val="10419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35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>
                          <a:solidFill>
                            <a:srgbClr val="104190"/>
                          </a:solidFill>
                          <a:latin typeface="Calibri"/>
                        </a:rPr>
                        <a:t>SEWAGE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b="1">
                          <a:solidFill>
                            <a:srgbClr val="104190"/>
                          </a:solidFill>
                          <a:latin typeface="Calibri"/>
                        </a:rPr>
                        <a:t>207,1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b="1">
                          <a:solidFill>
                            <a:srgbClr val="104190"/>
                          </a:solidFill>
                          <a:latin typeface="Calibri"/>
                        </a:rPr>
                        <a:t>MILLIONS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>
                          <a:solidFill>
                            <a:srgbClr val="104190"/>
                          </a:solidFill>
                          <a:latin typeface="Calibri"/>
                        </a:rPr>
                        <a:t>SEWAGE</a:t>
                      </a: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b="1" dirty="0">
                          <a:solidFill>
                            <a:srgbClr val="104190"/>
                          </a:solidFill>
                          <a:latin typeface="Calibri"/>
                          <a:ea typeface="+mn-ea"/>
                          <a:cs typeface="+mn-cs"/>
                        </a:rPr>
                        <a:t>240,6</a:t>
                      </a:r>
                      <a:endParaRPr b="1" dirty="0">
                        <a:solidFill>
                          <a:srgbClr val="10419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b="1" dirty="0">
                          <a:solidFill>
                            <a:srgbClr val="104190"/>
                          </a:solidFill>
                          <a:latin typeface="Calibri"/>
                        </a:rPr>
                        <a:t>MILLIONS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>
                          <a:solidFill>
                            <a:srgbClr val="104190"/>
                          </a:solidFill>
                          <a:latin typeface="Calibri"/>
                        </a:rPr>
                        <a:t>SEWAGE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b="1">
                          <a:solidFill>
                            <a:srgbClr val="104190"/>
                          </a:solidFill>
                          <a:latin typeface="Calibri"/>
                        </a:rPr>
                        <a:t>361,5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b="1">
                          <a:solidFill>
                            <a:srgbClr val="104190"/>
                          </a:solidFill>
                          <a:latin typeface="Calibri"/>
                        </a:rPr>
                        <a:t>MILLIONS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>
                          <a:solidFill>
                            <a:srgbClr val="104190"/>
                          </a:solidFill>
                          <a:latin typeface="Calibri"/>
                        </a:rPr>
                        <a:t>SEWAGE</a:t>
                      </a: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b="1" dirty="0">
                          <a:solidFill>
                            <a:srgbClr val="104190"/>
                          </a:solidFill>
                          <a:latin typeface="Calibri"/>
                          <a:ea typeface="+mn-ea"/>
                          <a:cs typeface="+mn-cs"/>
                        </a:rPr>
                        <a:t>468,0</a:t>
                      </a:r>
                      <a:endParaRPr b="1" dirty="0">
                        <a:solidFill>
                          <a:srgbClr val="10419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b="1" dirty="0">
                          <a:solidFill>
                            <a:srgbClr val="104190"/>
                          </a:solidFill>
                          <a:latin typeface="Calibri"/>
                        </a:rPr>
                        <a:t>MILLIONS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>
                          <a:solidFill>
                            <a:srgbClr val="104190"/>
                          </a:solidFill>
                          <a:latin typeface="Calibri"/>
                        </a:rPr>
                        <a:t>SEWAGE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b="1">
                          <a:solidFill>
                            <a:srgbClr val="104190"/>
                          </a:solidFill>
                          <a:latin typeface="Calibri"/>
                        </a:rPr>
                        <a:t>446,8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b="1">
                          <a:solidFill>
                            <a:srgbClr val="104190"/>
                          </a:solidFill>
                          <a:latin typeface="Calibri"/>
                        </a:rPr>
                        <a:t>MILLIONS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>
                          <a:solidFill>
                            <a:srgbClr val="104190"/>
                          </a:solidFill>
                          <a:latin typeface="Calibri"/>
                        </a:rPr>
                        <a:t>SEWAGE</a:t>
                      </a: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b="1" dirty="0">
                          <a:solidFill>
                            <a:srgbClr val="104190"/>
                          </a:solidFill>
                          <a:latin typeface="Calibri"/>
                          <a:ea typeface="+mn-ea"/>
                          <a:cs typeface="+mn-cs"/>
                        </a:rPr>
                        <a:t>1,7</a:t>
                      </a:r>
                      <a:endParaRPr b="1" dirty="0">
                        <a:solidFill>
                          <a:srgbClr val="10419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b="1" dirty="0" smtClean="0">
                          <a:solidFill>
                            <a:srgbClr val="104190"/>
                          </a:solidFill>
                          <a:latin typeface="Calibri"/>
                          <a:ea typeface="+mn-ea"/>
                          <a:cs typeface="+mn-cs"/>
                        </a:rPr>
                        <a:t>BILLION</a:t>
                      </a:r>
                      <a:endParaRPr sz="1000" b="1" dirty="0">
                        <a:solidFill>
                          <a:srgbClr val="10419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35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>
                          <a:solidFill>
                            <a:srgbClr val="104190"/>
                          </a:solidFill>
                          <a:latin typeface="Calibri"/>
                        </a:rPr>
                        <a:t>OTHERS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b="1">
                          <a:solidFill>
                            <a:srgbClr val="104190"/>
                          </a:solidFill>
                          <a:latin typeface="Calibri"/>
                        </a:rPr>
                        <a:t>23,4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b="1">
                          <a:solidFill>
                            <a:srgbClr val="104190"/>
                          </a:solidFill>
                          <a:latin typeface="Calibri"/>
                        </a:rPr>
                        <a:t>MILLIONS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>
                          <a:solidFill>
                            <a:srgbClr val="104190"/>
                          </a:solidFill>
                          <a:latin typeface="Calibri"/>
                        </a:rPr>
                        <a:t>OTHERS</a:t>
                      </a: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b="1" dirty="0">
                          <a:solidFill>
                            <a:srgbClr val="104190"/>
                          </a:solidFill>
                          <a:latin typeface="Calibri"/>
                          <a:ea typeface="+mn-ea"/>
                          <a:cs typeface="+mn-cs"/>
                        </a:rPr>
                        <a:t>26,2</a:t>
                      </a:r>
                      <a:endParaRPr b="1" dirty="0">
                        <a:solidFill>
                          <a:srgbClr val="10419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b="1" dirty="0">
                          <a:solidFill>
                            <a:srgbClr val="104190"/>
                          </a:solidFill>
                          <a:latin typeface="Calibri"/>
                        </a:rPr>
                        <a:t>MILLIONS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>
                          <a:solidFill>
                            <a:srgbClr val="104190"/>
                          </a:solidFill>
                          <a:latin typeface="Calibri"/>
                        </a:rPr>
                        <a:t>OTHERS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b="1">
                          <a:solidFill>
                            <a:srgbClr val="104190"/>
                          </a:solidFill>
                          <a:latin typeface="Calibri"/>
                        </a:rPr>
                        <a:t>77,2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b="1">
                          <a:solidFill>
                            <a:srgbClr val="104190"/>
                          </a:solidFill>
                          <a:latin typeface="Calibri"/>
                        </a:rPr>
                        <a:t>MILLIONS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>
                          <a:solidFill>
                            <a:srgbClr val="104190"/>
                          </a:solidFill>
                          <a:latin typeface="Calibri"/>
                        </a:rPr>
                        <a:t>OTHERS</a:t>
                      </a: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b="1" dirty="0">
                          <a:solidFill>
                            <a:srgbClr val="104190"/>
                          </a:solidFill>
                          <a:latin typeface="Calibri"/>
                          <a:ea typeface="+mn-ea"/>
                          <a:cs typeface="+mn-cs"/>
                        </a:rPr>
                        <a:t>77,4</a:t>
                      </a:r>
                      <a:endParaRPr b="1" dirty="0">
                        <a:solidFill>
                          <a:srgbClr val="10419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b="1" dirty="0">
                          <a:solidFill>
                            <a:srgbClr val="104190"/>
                          </a:solidFill>
                          <a:latin typeface="Calibri"/>
                        </a:rPr>
                        <a:t>MILLIONS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>
                          <a:solidFill>
                            <a:srgbClr val="104190"/>
                          </a:solidFill>
                          <a:latin typeface="Calibri"/>
                        </a:rPr>
                        <a:t>OTHERS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b="1">
                          <a:solidFill>
                            <a:srgbClr val="104190"/>
                          </a:solidFill>
                          <a:latin typeface="Calibri"/>
                        </a:rPr>
                        <a:t>47,8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b="1">
                          <a:solidFill>
                            <a:srgbClr val="104190"/>
                          </a:solidFill>
                          <a:latin typeface="Calibri"/>
                        </a:rPr>
                        <a:t>MILLIONS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>
                          <a:solidFill>
                            <a:srgbClr val="104190"/>
                          </a:solidFill>
                          <a:latin typeface="Calibri"/>
                        </a:rPr>
                        <a:t>OTHERS</a:t>
                      </a: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b="1" dirty="0">
                          <a:solidFill>
                            <a:srgbClr val="104190"/>
                          </a:solidFill>
                          <a:latin typeface="Calibri"/>
                          <a:ea typeface="+mn-ea"/>
                          <a:cs typeface="+mn-cs"/>
                        </a:rPr>
                        <a:t>252,9</a:t>
                      </a:r>
                      <a:endParaRPr b="1" dirty="0">
                        <a:solidFill>
                          <a:srgbClr val="10419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b="1" dirty="0">
                          <a:solidFill>
                            <a:srgbClr val="104190"/>
                          </a:solidFill>
                          <a:latin typeface="Calibri"/>
                        </a:rPr>
                        <a:t>MILLIONS</a:t>
                      </a:r>
                      <a:endParaRPr dirty="0"/>
                    </a:p>
                  </a:txBody>
                  <a:tcPr/>
                </a:tc>
              </a:tr>
              <a:tr h="935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>
                          <a:solidFill>
                            <a:srgbClr val="104190"/>
                          </a:solidFill>
                          <a:latin typeface="Calibri"/>
                        </a:rPr>
                        <a:t>TOTAL</a:t>
                      </a: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b="1" dirty="0">
                          <a:solidFill>
                            <a:srgbClr val="104190"/>
                          </a:solidFill>
                          <a:latin typeface="Calibri"/>
                        </a:rPr>
                        <a:t>354,2</a:t>
                      </a: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b="1" dirty="0">
                          <a:solidFill>
                            <a:srgbClr val="104190"/>
                          </a:solidFill>
                          <a:latin typeface="Calibri"/>
                        </a:rPr>
                        <a:t>MILLIONS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>
                          <a:solidFill>
                            <a:srgbClr val="104190"/>
                          </a:solidFill>
                          <a:latin typeface="Calibri"/>
                          <a:ea typeface="+mn-ea"/>
                          <a:cs typeface="+mn-cs"/>
                        </a:rPr>
                        <a:t>TOTAL</a:t>
                      </a:r>
                      <a:endParaRPr sz="1000" dirty="0">
                        <a:solidFill>
                          <a:srgbClr val="10419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b="1" dirty="0">
                          <a:solidFill>
                            <a:srgbClr val="104190"/>
                          </a:solidFill>
                          <a:latin typeface="Calibri"/>
                          <a:ea typeface="+mn-ea"/>
                          <a:cs typeface="+mn-cs"/>
                        </a:rPr>
                        <a:t>476,3</a:t>
                      </a:r>
                      <a:endParaRPr b="1" dirty="0">
                        <a:solidFill>
                          <a:srgbClr val="10419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b="1" dirty="0" smtClean="0">
                          <a:solidFill>
                            <a:srgbClr val="104190"/>
                          </a:solidFill>
                          <a:latin typeface="Calibri"/>
                        </a:rPr>
                        <a:t>MILLIONS</a:t>
                      </a:r>
                      <a:endParaRPr sz="1000" b="1" dirty="0">
                        <a:solidFill>
                          <a:srgbClr val="10419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>
                          <a:solidFill>
                            <a:srgbClr val="104190"/>
                          </a:solidFill>
                          <a:latin typeface="Calibri"/>
                        </a:rPr>
                        <a:t>TOTAL</a:t>
                      </a: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b="1" dirty="0">
                          <a:solidFill>
                            <a:srgbClr val="104190"/>
                          </a:solidFill>
                          <a:latin typeface="Calibri"/>
                        </a:rPr>
                        <a:t>787,0</a:t>
                      </a: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b="1" dirty="0" smtClean="0">
                          <a:solidFill>
                            <a:srgbClr val="104190"/>
                          </a:solidFill>
                          <a:latin typeface="Calibri"/>
                        </a:rPr>
                        <a:t>MILLIONS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b="1" dirty="0">
                          <a:solidFill>
                            <a:srgbClr val="104190"/>
                          </a:solidFill>
                          <a:latin typeface="Calibri"/>
                          <a:ea typeface="+mn-ea"/>
                          <a:cs typeface="+mn-cs"/>
                        </a:rPr>
                        <a:t>954,0</a:t>
                      </a:r>
                      <a:endParaRPr b="1" dirty="0">
                        <a:solidFill>
                          <a:srgbClr val="10419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b="1" dirty="0" smtClean="0">
                          <a:solidFill>
                            <a:srgbClr val="104190"/>
                          </a:solidFill>
                          <a:latin typeface="Calibri"/>
                        </a:rPr>
                        <a:t>MILLIONS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>
                          <a:solidFill>
                            <a:srgbClr val="104190"/>
                          </a:solidFill>
                          <a:latin typeface="Calibri"/>
                        </a:rPr>
                        <a:t>TOTAL</a:t>
                      </a: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b="1" dirty="0">
                          <a:solidFill>
                            <a:srgbClr val="104190"/>
                          </a:solidFill>
                          <a:latin typeface="Calibri"/>
                        </a:rPr>
                        <a:t>795,0</a:t>
                      </a:r>
                      <a:endParaRPr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b="1" dirty="0" smtClean="0">
                          <a:solidFill>
                            <a:srgbClr val="104190"/>
                          </a:solidFill>
                          <a:latin typeface="Calibri"/>
                        </a:rPr>
                        <a:t>MILLIONS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 smtClean="0">
                          <a:solidFill>
                            <a:srgbClr val="104190"/>
                          </a:solidFill>
                          <a:latin typeface="Calibri"/>
                          <a:ea typeface="+mn-ea"/>
                          <a:cs typeface="+mn-cs"/>
                        </a:rPr>
                        <a:t>TOTAL GENERAL</a:t>
                      </a:r>
                      <a:endParaRPr sz="1000" dirty="0">
                        <a:solidFill>
                          <a:srgbClr val="10419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800" b="1" dirty="0">
                          <a:solidFill>
                            <a:srgbClr val="104190"/>
                          </a:solidFill>
                          <a:latin typeface="Calibri"/>
                          <a:ea typeface="+mn-ea"/>
                          <a:cs typeface="+mn-cs"/>
                        </a:rPr>
                        <a:t>3,3</a:t>
                      </a:r>
                      <a:endParaRPr sz="2800" b="1" dirty="0">
                        <a:solidFill>
                          <a:srgbClr val="10419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b="1" dirty="0" smtClean="0">
                          <a:solidFill>
                            <a:srgbClr val="104190"/>
                          </a:solidFill>
                          <a:latin typeface="Calibri"/>
                          <a:ea typeface="+mn-ea"/>
                          <a:cs typeface="+mn-cs"/>
                        </a:rPr>
                        <a:t>BILLIONS</a:t>
                      </a:r>
                      <a:endParaRPr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385200" y="100080"/>
            <a:ext cx="5482944" cy="907200"/>
          </a:xfrm>
          <a:prstGeom prst="rect">
            <a:avLst/>
          </a:prstGeom>
          <a:noFill/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pt-BR" sz="3000" b="1" dirty="0">
                <a:solidFill>
                  <a:srgbClr val="595959"/>
                </a:solidFill>
                <a:latin typeface="Calibri"/>
              </a:rPr>
              <a:t>SANEPAR</a:t>
            </a:r>
            <a:r>
              <a:rPr lang="en-US" sz="3000" b="1" dirty="0">
                <a:solidFill>
                  <a:srgbClr val="595959"/>
                </a:solidFill>
                <a:latin typeface="Calibri"/>
              </a:rPr>
              <a:t> </a:t>
            </a:r>
            <a:r>
              <a:rPr lang="en-US" sz="3000" b="1" dirty="0">
                <a:solidFill>
                  <a:srgbClr val="595959"/>
                </a:solidFill>
                <a:latin typeface="Calibri"/>
              </a:rPr>
              <a:t>Sustainable </a:t>
            </a:r>
            <a:br>
              <a:rPr lang="en-US" sz="3000" b="1" dirty="0">
                <a:solidFill>
                  <a:srgbClr val="595959"/>
                </a:solidFill>
                <a:latin typeface="Calibri"/>
              </a:rPr>
            </a:br>
            <a:r>
              <a:rPr lang="en-US" sz="3000" b="1" dirty="0">
                <a:solidFill>
                  <a:srgbClr val="595959"/>
                </a:solidFill>
                <a:latin typeface="Calibri"/>
              </a:rPr>
              <a:t>Technology Center (</a:t>
            </a:r>
            <a:r>
              <a:rPr lang="en-US" sz="3000" b="1" dirty="0">
                <a:solidFill>
                  <a:srgbClr val="595959"/>
                </a:solidFill>
                <a:latin typeface="Calibri"/>
              </a:rPr>
              <a:t>CETS)</a:t>
            </a:r>
            <a:endParaRPr sz="3000" b="1" dirty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4572000" y="2277000"/>
            <a:ext cx="4571640" cy="4580640"/>
          </a:xfrm>
          <a:prstGeom prst="rect">
            <a:avLst/>
          </a:prstGeom>
          <a:solidFill>
            <a:srgbClr val="1D2372"/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132" name="CustomShape 3"/>
          <p:cNvSpPr/>
          <p:nvPr/>
        </p:nvSpPr>
        <p:spPr>
          <a:xfrm>
            <a:off x="5076000" y="2916360"/>
            <a:ext cx="3611520" cy="310788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endParaRPr dirty="0"/>
          </a:p>
          <a:p>
            <a:r>
              <a:rPr lang="en-US" dirty="0" smtClean="0">
                <a:solidFill>
                  <a:srgbClr val="FDEADA"/>
                </a:solidFill>
                <a:latin typeface="Calibri"/>
              </a:rPr>
              <a:t>CETS was established in 2014 to provide</a:t>
            </a:r>
            <a:r>
              <a:rPr lang="en-US" u="sng" dirty="0" smtClean="0">
                <a:solidFill>
                  <a:srgbClr val="FDEADA"/>
                </a:solidFill>
                <a:latin typeface="Calibri"/>
              </a:rPr>
              <a:t> innovative technological solutions</a:t>
            </a:r>
            <a:r>
              <a:rPr lang="en-US" dirty="0" smtClean="0">
                <a:solidFill>
                  <a:srgbClr val="FDEADA"/>
                </a:solidFill>
                <a:latin typeface="Calibri"/>
              </a:rPr>
              <a:t> for the company. It has pilot treatment units, labs, infrastructure for meetings and research, library and the Continents Room – which is destined to integrate </a:t>
            </a:r>
            <a:r>
              <a:rPr lang="en-US" b="1" dirty="0" smtClean="0">
                <a:solidFill>
                  <a:srgbClr val="FDEADA"/>
                </a:solidFill>
                <a:latin typeface="Calibri"/>
              </a:rPr>
              <a:t>international partner institutions</a:t>
            </a:r>
            <a:r>
              <a:rPr lang="en-US" dirty="0" smtClean="0">
                <a:solidFill>
                  <a:srgbClr val="FDEADA"/>
                </a:solidFill>
                <a:latin typeface="Calibri"/>
              </a:rPr>
              <a:t>.</a:t>
            </a:r>
            <a:endParaRPr dirty="0"/>
          </a:p>
        </p:txBody>
      </p:sp>
      <p:pic>
        <p:nvPicPr>
          <p:cNvPr id="133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277000"/>
            <a:ext cx="4571640" cy="458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401</Words>
  <Application>Microsoft Office PowerPoint</Application>
  <PresentationFormat>Apresentação na tela (4:3)</PresentationFormat>
  <Paragraphs>163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Sanepar</cp:lastModifiedBy>
  <cp:revision>5</cp:revision>
  <dcterms:modified xsi:type="dcterms:W3CDTF">2016-08-01T21:13:09Z</dcterms:modified>
</cp:coreProperties>
</file>