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58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190"/>
    <a:srgbClr val="1D2372"/>
    <a:srgbClr val="2899DA"/>
    <a:srgbClr val="1156A1"/>
    <a:srgbClr val="189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7" d="100"/>
          <a:sy n="157" d="100"/>
        </p:scale>
        <p:origin x="-10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2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3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6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3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7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6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8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8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5F91-FC2E-134B-AA07-46F5ED282649}" type="datetimeFigureOut">
              <a:t>11/02/16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BA17-E8B0-9B4D-9E5A-80D5E89611C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0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498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SANEPAR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76872"/>
            <a:ext cx="4572000" cy="4581128"/>
          </a:xfrm>
          <a:prstGeom prst="rect">
            <a:avLst/>
          </a:prstGeom>
          <a:solidFill>
            <a:srgbClr val="1D237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1" t="157" r="9635" b="-157"/>
          <a:stretch/>
        </p:blipFill>
        <p:spPr>
          <a:xfrm>
            <a:off x="4571999" y="2276872"/>
            <a:ext cx="4572001" cy="4588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3883114"/>
            <a:ext cx="3667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Sanepar presta serviços de água tratada, coleta e tratamento de esgoto sanitário e coleta seletiva e destinação de resíduos 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3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SANEPAR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276872"/>
            <a:ext cx="4572000" cy="4581128"/>
          </a:xfrm>
          <a:prstGeom prst="rect">
            <a:avLst/>
          </a:prstGeom>
          <a:solidFill>
            <a:srgbClr val="1D237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4437112"/>
            <a:ext cx="33343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Prestar serviços de saneamento ambiental de forma sustentável, contribuindo para a melhoria da qualidade de vida.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825" y="3455483"/>
            <a:ext cx="1505622" cy="595107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39552" y="3501008"/>
            <a:ext cx="151216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MISSÃO</a:t>
            </a:r>
            <a:endParaRPr lang="en-JM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8" t="33" r="15250" b="-33"/>
          <a:stretch/>
        </p:blipFill>
        <p:spPr>
          <a:xfrm>
            <a:off x="4572000" y="2274215"/>
            <a:ext cx="4572001" cy="45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40650" y="3270300"/>
            <a:ext cx="6713457" cy="941352"/>
          </a:xfrm>
          <a:prstGeom prst="rect">
            <a:avLst/>
          </a:prstGeom>
          <a:solidFill>
            <a:srgbClr val="2899D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40650" y="4532189"/>
            <a:ext cx="6713457" cy="941352"/>
          </a:xfrm>
          <a:prstGeom prst="rect">
            <a:avLst/>
          </a:prstGeom>
          <a:solidFill>
            <a:srgbClr val="2899D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40650" y="5798335"/>
            <a:ext cx="6713457" cy="941352"/>
          </a:xfrm>
          <a:prstGeom prst="rect">
            <a:avLst/>
          </a:prstGeom>
          <a:solidFill>
            <a:srgbClr val="2899D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40650" y="2363036"/>
            <a:ext cx="6713457" cy="610850"/>
          </a:xfrm>
          <a:prstGeom prst="rect">
            <a:avLst/>
          </a:prstGeom>
          <a:solidFill>
            <a:srgbClr val="2899DA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SANEPAR 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Mapa estratégico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12991" y="2481283"/>
            <a:ext cx="643213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Buscar a sustentabilidade econômico-financeira e socioambiental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932" y="1460642"/>
            <a:ext cx="3747836" cy="595107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506371" y="1514205"/>
            <a:ext cx="361289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OBJETIVOS ESTRATÉGICOS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12992" y="3318525"/>
            <a:ext cx="17461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Manter e </a:t>
            </a:r>
            <a:b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ampliar o mercado de atuação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99286" y="3318525"/>
            <a:ext cx="20415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universalização do saneamento ambiental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0647" y="3318525"/>
            <a:ext cx="138440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Elevar a satisfação dos clientes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43521" y="3318525"/>
            <a:ext cx="109805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Fortalecer a imagem da empresa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2991" y="4588148"/>
            <a:ext cx="17461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nvestir no desenvolvimento institucional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9285" y="4588148"/>
            <a:ext cx="14548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Melhorar a eficiência dos processos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39472" y="4588148"/>
            <a:ext cx="183875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Buscar a </a:t>
            </a:r>
            <a:b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excelência dos produtos e serviços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39" y="4583108"/>
            <a:ext cx="112519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Assegurar a gestão ambiental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2992" y="5850077"/>
            <a:ext cx="15692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Aprimorar a gestão do conhecimento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99285" y="5850077"/>
            <a:ext cx="145484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Promover a satisfação das pessoas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03775" y="5850077"/>
            <a:ext cx="15976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5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Atuar com responsabilidade socioambiental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496" y="2478967"/>
            <a:ext cx="176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600" b="1" dirty="0" err="1">
                <a:solidFill>
                  <a:srgbClr val="1156A1"/>
                </a:solidFill>
              </a:rPr>
              <a:t>Sustentabilidade</a:t>
            </a:r>
            <a:endParaRPr lang="en-US" sz="1600" b="1" dirty="0">
              <a:solidFill>
                <a:srgbClr val="1156A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496" y="3318525"/>
            <a:ext cx="176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600" b="1" dirty="0" err="1">
                <a:solidFill>
                  <a:srgbClr val="1156A1"/>
                </a:solidFill>
              </a:rPr>
              <a:t>Clientes</a:t>
            </a:r>
            <a:endParaRPr lang="en-US" sz="1600" b="1" dirty="0">
              <a:solidFill>
                <a:srgbClr val="1156A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4496" y="4588148"/>
            <a:ext cx="176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600" b="1" dirty="0" err="1">
                <a:solidFill>
                  <a:srgbClr val="1156A1"/>
                </a:solidFill>
              </a:rPr>
              <a:t>Processos</a:t>
            </a:r>
            <a:endParaRPr lang="en-US" sz="1600" b="1" dirty="0">
              <a:solidFill>
                <a:srgbClr val="1156A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4496" y="5850077"/>
            <a:ext cx="1760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x-none" sz="1600" b="1" dirty="0" err="1">
                <a:solidFill>
                  <a:srgbClr val="1156A1"/>
                </a:solidFill>
              </a:rPr>
              <a:t>Pessoas</a:t>
            </a:r>
            <a:endParaRPr lang="en-US" sz="1600" b="1" dirty="0">
              <a:solidFill>
                <a:srgbClr val="1156A1"/>
              </a:solidFill>
            </a:endParaRPr>
          </a:p>
        </p:txBody>
      </p:sp>
      <p:sp>
        <p:nvSpPr>
          <p:cNvPr id="37" name="Striped Right Arrow 36"/>
          <p:cNvSpPr/>
          <p:nvPr/>
        </p:nvSpPr>
        <p:spPr>
          <a:xfrm>
            <a:off x="1987929" y="2495167"/>
            <a:ext cx="280378" cy="360055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1987929" y="3318525"/>
            <a:ext cx="280378" cy="360055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1987929" y="4588148"/>
            <a:ext cx="280378" cy="360055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riped Right Arrow 39"/>
          <p:cNvSpPr/>
          <p:nvPr/>
        </p:nvSpPr>
        <p:spPr>
          <a:xfrm>
            <a:off x="1987929" y="5850077"/>
            <a:ext cx="280378" cy="360055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 rot="16200000">
            <a:off x="5365860" y="5368297"/>
            <a:ext cx="376536" cy="483539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triped Right Arrow 41"/>
          <p:cNvSpPr/>
          <p:nvPr/>
        </p:nvSpPr>
        <p:spPr>
          <a:xfrm rot="16200000">
            <a:off x="5365859" y="4102151"/>
            <a:ext cx="376536" cy="483539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riped Right Arrow 42"/>
          <p:cNvSpPr/>
          <p:nvPr/>
        </p:nvSpPr>
        <p:spPr>
          <a:xfrm rot="16200000">
            <a:off x="5365860" y="2840262"/>
            <a:ext cx="376536" cy="483539"/>
          </a:xfrm>
          <a:prstGeom prst="stripedRightArrow">
            <a:avLst>
              <a:gd name="adj1" fmla="val 50000"/>
              <a:gd name="adj2" fmla="val 47500"/>
            </a:avLst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2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Onde a SANEPAR atua?</a:t>
            </a:r>
          </a:p>
        </p:txBody>
      </p:sp>
    </p:spTree>
    <p:extLst>
      <p:ext uri="{BB962C8B-B14F-4D97-AF65-F5344CB8AC3E}">
        <p14:creationId xmlns:p14="http://schemas.microsoft.com/office/powerpoint/2010/main" val="263339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2268" y="1380398"/>
            <a:ext cx="7716286" cy="369332"/>
          </a:xfrm>
          <a:prstGeom prst="rect">
            <a:avLst/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SANEPAR 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 números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46172" y="1380398"/>
            <a:ext cx="224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</a:rPr>
              <a:t>Água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20338" y="1380398"/>
            <a:ext cx="224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b="1" dirty="0">
                <a:solidFill>
                  <a:schemeClr val="bg1"/>
                </a:solidFill>
              </a:rPr>
              <a:t>Esgoto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846172" y="1766619"/>
            <a:ext cx="2245070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10,</a:t>
            </a:r>
            <a:r>
              <a:rPr lang="x-none" sz="2400" b="1" dirty="0">
                <a:solidFill>
                  <a:srgbClr val="1156A1"/>
                </a:solidFill>
              </a:rPr>
              <a:t>8 milhões*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opulação atendida com rede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846172" y="2924217"/>
            <a:ext cx="2341523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100</a:t>
            </a:r>
            <a:r>
              <a:rPr lang="x-none" sz="2400" b="1" dirty="0">
                <a:solidFill>
                  <a:srgbClr val="1156A1"/>
                </a:solidFill>
              </a:rPr>
              <a:t>%</a:t>
            </a:r>
          </a:p>
          <a:p>
            <a:pPr>
              <a:lnSpc>
                <a:spcPct val="90000"/>
              </a:lnSpc>
            </a:pPr>
            <a:r>
              <a:rPr lang="x-none" sz="1600" dirty="0">
                <a:solidFill>
                  <a:srgbClr val="404040"/>
                </a:solidFill>
              </a:rPr>
              <a:t>Índice de abastecimento com rede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846172" y="4081815"/>
            <a:ext cx="2245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2.909.401</a:t>
            </a:r>
          </a:p>
          <a:p>
            <a:r>
              <a:rPr lang="x-none" sz="1600" dirty="0">
                <a:solidFill>
                  <a:srgbClr val="404040"/>
                </a:solidFill>
              </a:rPr>
              <a:t>Total de ligações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46172" y="5033382"/>
            <a:ext cx="1939633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47 </a:t>
            </a:r>
            <a:r>
              <a:rPr lang="x-none" sz="2400" b="1" dirty="0">
                <a:solidFill>
                  <a:srgbClr val="1156A1"/>
                </a:solidFill>
              </a:rPr>
              <a:t>mil km</a:t>
            </a:r>
          </a:p>
          <a:p>
            <a:pPr>
              <a:lnSpc>
                <a:spcPct val="90000"/>
              </a:lnSpc>
            </a:pPr>
            <a:r>
              <a:rPr lang="x-none" sz="1600" dirty="0">
                <a:solidFill>
                  <a:srgbClr val="404040"/>
                </a:solidFill>
              </a:rPr>
              <a:t>Extensão da rede de distribuição de água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20338" y="1766619"/>
            <a:ext cx="2003935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7,</a:t>
            </a:r>
            <a:r>
              <a:rPr lang="x-none" sz="2400" b="1" dirty="0">
                <a:solidFill>
                  <a:srgbClr val="1156A1"/>
                </a:solidFill>
              </a:rPr>
              <a:t>1 milhões*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P</a:t>
            </a:r>
            <a:r>
              <a:rPr lang="x-none" sz="1600" dirty="0">
                <a:solidFill>
                  <a:srgbClr val="404040"/>
                </a:solidFill>
              </a:rPr>
              <a:t>opulação atendida com rede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20337" y="2924217"/>
            <a:ext cx="1899445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65</a:t>
            </a:r>
            <a:r>
              <a:rPr lang="x-none" sz="2400" b="1" dirty="0">
                <a:solidFill>
                  <a:srgbClr val="1156A1"/>
                </a:solidFill>
              </a:rPr>
              <a:t>%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Í</a:t>
            </a:r>
            <a:r>
              <a:rPr lang="x-none" sz="1600" dirty="0">
                <a:solidFill>
                  <a:srgbClr val="404040"/>
                </a:solidFill>
              </a:rPr>
              <a:t>ndice de cobertura com rede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20338" y="4082835"/>
            <a:ext cx="2245070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1.759.422</a:t>
            </a:r>
          </a:p>
          <a:p>
            <a:pPr>
              <a:lnSpc>
                <a:spcPct val="90000"/>
              </a:lnSpc>
            </a:pPr>
            <a:r>
              <a:rPr lang="x-none" sz="1600" dirty="0">
                <a:solidFill>
                  <a:srgbClr val="404040"/>
                </a:solidFill>
              </a:rPr>
              <a:t>Total de ligações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620338" y="5033382"/>
            <a:ext cx="2245070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28,</a:t>
            </a:r>
            <a:r>
              <a:rPr lang="x-none" sz="2400" b="1" dirty="0">
                <a:solidFill>
                  <a:srgbClr val="1156A1"/>
                </a:solidFill>
              </a:rPr>
              <a:t>9 mil km</a:t>
            </a:r>
          </a:p>
          <a:p>
            <a:pPr>
              <a:lnSpc>
                <a:spcPct val="90000"/>
              </a:lnSpc>
            </a:pPr>
            <a:r>
              <a:rPr lang="x-none" sz="1600" dirty="0">
                <a:solidFill>
                  <a:srgbClr val="404040"/>
                </a:solidFill>
              </a:rPr>
              <a:t>Extensão da rede coletora de esgoto</a:t>
            </a:r>
            <a:endParaRPr lang="en-US" sz="1600" dirty="0">
              <a:solidFill>
                <a:srgbClr val="40404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90543" y="2924217"/>
            <a:ext cx="1263327" cy="103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99,</a:t>
            </a:r>
            <a:r>
              <a:rPr lang="x-none" sz="2400" b="1" dirty="0">
                <a:solidFill>
                  <a:srgbClr val="1156A1"/>
                </a:solidFill>
              </a:rPr>
              <a:t>5%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404040"/>
                </a:solidFill>
              </a:rPr>
              <a:t>Í</a:t>
            </a:r>
            <a:r>
              <a:rPr lang="x-none" sz="1600" dirty="0">
                <a:solidFill>
                  <a:srgbClr val="404040"/>
                </a:solidFill>
              </a:rPr>
              <a:t>ndice de tratamento</a:t>
            </a:r>
            <a:endParaRPr lang="en-US" sz="1600" dirty="0">
              <a:solidFill>
                <a:srgbClr val="40404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2268" y="2922789"/>
            <a:ext cx="7716286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2268" y="4078959"/>
            <a:ext cx="7716286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2268" y="5029295"/>
            <a:ext cx="7716286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82268" y="6170620"/>
            <a:ext cx="7716286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388641" y="1700078"/>
            <a:ext cx="0" cy="4470542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ico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9" y="2013342"/>
            <a:ext cx="847344" cy="395020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2269" y="6206475"/>
            <a:ext cx="7716286" cy="539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Estimativa da Companhia, considerando o número de economias residenciais e o último Censo do IBGE (ano base: 2014)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1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07679" y="3632230"/>
            <a:ext cx="2245070" cy="714821"/>
          </a:xfrm>
          <a:prstGeom prst="rect">
            <a:avLst/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2267" y="3632230"/>
            <a:ext cx="2486523" cy="714821"/>
          </a:xfrm>
          <a:prstGeom prst="rect">
            <a:avLst/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7679" y="2050999"/>
            <a:ext cx="2245070" cy="714821"/>
          </a:xfrm>
          <a:prstGeom prst="rect">
            <a:avLst/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2267" y="2050999"/>
            <a:ext cx="2486523" cy="714821"/>
          </a:xfrm>
          <a:prstGeom prst="rect">
            <a:avLst/>
          </a:prstGeom>
          <a:solidFill>
            <a:srgbClr val="2899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4122621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 SANEPAR </a:t>
            </a:r>
          </a:p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em números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2267" y="2075270"/>
            <a:ext cx="243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</a:rPr>
              <a:t>Estações de tratamento de água | ETAs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07678" y="2219486"/>
            <a:ext cx="224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</a:rPr>
              <a:t>Poços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468713" y="2879080"/>
            <a:ext cx="150007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168</a:t>
            </a:r>
            <a:endParaRPr lang="x-none" sz="2400" b="1" dirty="0">
              <a:solidFill>
                <a:srgbClr val="1156A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967774" y="2874498"/>
            <a:ext cx="11952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1.019</a:t>
            </a:r>
            <a:endParaRPr lang="x-none" sz="2400" b="1" dirty="0">
              <a:solidFill>
                <a:srgbClr val="1156A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82269" y="5591662"/>
            <a:ext cx="4770479" cy="3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x-non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Ano base: 2014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270" y="3659192"/>
            <a:ext cx="248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</a:rPr>
              <a:t>Estações de tratamento de esgoto | ETEs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26613" y="3771051"/>
            <a:ext cx="222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b="1" dirty="0">
                <a:solidFill>
                  <a:schemeClr val="bg1"/>
                </a:solidFill>
              </a:rPr>
              <a:t>Aterros sanitários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68712" y="4444131"/>
            <a:ext cx="1500077" cy="643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234</a:t>
            </a:r>
            <a:endParaRPr lang="x-none" sz="2400" b="1" dirty="0">
              <a:solidFill>
                <a:srgbClr val="1156A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70008" y="4444131"/>
            <a:ext cx="8777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200" b="1" dirty="0">
                <a:solidFill>
                  <a:srgbClr val="1156A1"/>
                </a:solidFill>
              </a:rPr>
              <a:t>3</a:t>
            </a:r>
            <a:endParaRPr lang="x-none" sz="2400" b="1" dirty="0">
              <a:solidFill>
                <a:srgbClr val="1156A1"/>
              </a:solidFill>
            </a:endParaRPr>
          </a:p>
        </p:txBody>
      </p:sp>
      <p:pic>
        <p:nvPicPr>
          <p:cNvPr id="3" name="Picture 2" descr="caminh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17" y="4468452"/>
            <a:ext cx="742383" cy="639013"/>
          </a:xfrm>
          <a:prstGeom prst="rect">
            <a:avLst/>
          </a:prstGeom>
        </p:spPr>
      </p:pic>
      <p:pic>
        <p:nvPicPr>
          <p:cNvPr id="5" name="Picture 4" descr="go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20" y="2874498"/>
            <a:ext cx="658209" cy="635114"/>
          </a:xfrm>
          <a:prstGeom prst="rect">
            <a:avLst/>
          </a:prstGeom>
        </p:spPr>
      </p:pic>
      <p:pic>
        <p:nvPicPr>
          <p:cNvPr id="6" name="Picture 5" descr="privad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19" y="4452220"/>
            <a:ext cx="515527" cy="620499"/>
          </a:xfrm>
          <a:prstGeom prst="rect">
            <a:avLst/>
          </a:prstGeom>
        </p:spPr>
      </p:pic>
      <p:pic>
        <p:nvPicPr>
          <p:cNvPr id="8" name="Picture 7" descr="torneir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2" y="2879080"/>
            <a:ext cx="711820" cy="63053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146346" y="2050999"/>
            <a:ext cx="2727671" cy="714821"/>
          </a:xfrm>
          <a:prstGeom prst="rect">
            <a:avLst/>
          </a:prstGeom>
          <a:solidFill>
            <a:srgbClr val="1156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389027" y="2214319"/>
            <a:ext cx="224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</a:t>
            </a:r>
            <a:r>
              <a:rPr lang="x-none" b="1" dirty="0">
                <a:solidFill>
                  <a:schemeClr val="bg1"/>
                </a:solidFill>
              </a:rPr>
              <a:t>nvestimento total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46346" y="2614782"/>
            <a:ext cx="119527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b="1" dirty="0">
                <a:solidFill>
                  <a:srgbClr val="1156A1"/>
                </a:solidFill>
              </a:rPr>
              <a:t>Água</a:t>
            </a:r>
          </a:p>
          <a:p>
            <a:pPr>
              <a:lnSpc>
                <a:spcPct val="200000"/>
              </a:lnSpc>
            </a:pPr>
            <a:r>
              <a:rPr lang="x-none" b="1" dirty="0">
                <a:solidFill>
                  <a:srgbClr val="1156A1"/>
                </a:solidFill>
              </a:rPr>
              <a:t>Esgoto</a:t>
            </a:r>
          </a:p>
          <a:p>
            <a:pPr>
              <a:lnSpc>
                <a:spcPct val="200000"/>
              </a:lnSpc>
            </a:pPr>
            <a:r>
              <a:rPr lang="x-none" b="1" dirty="0">
                <a:solidFill>
                  <a:srgbClr val="1156A1"/>
                </a:solidFill>
              </a:rPr>
              <a:t>Outros</a:t>
            </a:r>
          </a:p>
          <a:p>
            <a:pPr>
              <a:lnSpc>
                <a:spcPct val="200000"/>
              </a:lnSpc>
            </a:pPr>
            <a:r>
              <a:rPr lang="x-none" b="1" dirty="0">
                <a:solidFill>
                  <a:srgbClr val="1156A1"/>
                </a:solidFill>
              </a:rPr>
              <a:t>Total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068536" y="2614782"/>
            <a:ext cx="1837843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R$ 408,6 milhõe</a:t>
            </a:r>
          </a:p>
          <a:p>
            <a:pPr>
              <a:lnSpc>
                <a:spcPct val="200000"/>
              </a:lnSpc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R$ 468,0 milhões</a:t>
            </a:r>
          </a:p>
          <a:p>
            <a:pPr>
              <a:lnSpc>
                <a:spcPct val="200000"/>
              </a:lnSpc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R$ 77,4 milhões</a:t>
            </a:r>
          </a:p>
          <a:p>
            <a:pPr>
              <a:lnSpc>
                <a:spcPct val="200000"/>
              </a:lnSpc>
            </a:pPr>
            <a:r>
              <a:rPr lang="x-non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R$ 954,0 milhões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146346" y="3319182"/>
            <a:ext cx="2727671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46346" y="3862124"/>
            <a:ext cx="2727671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46346" y="4405066"/>
            <a:ext cx="2727671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146346" y="4948007"/>
            <a:ext cx="2727671" cy="0"/>
          </a:xfrm>
          <a:prstGeom prst="line">
            <a:avLst/>
          </a:prstGeom>
          <a:ln w="9525" cmpd="sng">
            <a:solidFill>
              <a:srgbClr val="2899D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9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85191" y="100061"/>
            <a:ext cx="5164104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Centro de Tecnologias Sustent</a:t>
            </a: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áveis SANEPAR (CETS)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276872"/>
            <a:ext cx="4572000" cy="4581128"/>
          </a:xfrm>
          <a:prstGeom prst="rect">
            <a:avLst/>
          </a:prstGeom>
          <a:solidFill>
            <a:srgbClr val="1D237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76055" y="2916258"/>
            <a:ext cx="36119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O CETS foi criado em 2014 para oferecer </a:t>
            </a:r>
            <a:r>
              <a:rPr lang="pt-BR" u="sng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soluções tecnológicas e inovadoras</a:t>
            </a: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 para a empresa. </a:t>
            </a:r>
            <a:b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</a:b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Conta com unidades piloto de tratamento, laboratórios, infraestrutura para reuniões e pesquisas, biblioteca e sala dos continentes, um espaço </a:t>
            </a:r>
          </a:p>
          <a:p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destinado para integração de instituições </a:t>
            </a:r>
            <a:r>
              <a:rPr lang="pt-BR" b="1" dirty="0">
                <a:solidFill>
                  <a:srgbClr val="C5EEFF"/>
                </a:solidFill>
                <a:cs typeface="Arabic Typesetting" panose="03020402040406030203" pitchFamily="66" charset="-78"/>
              </a:rPr>
              <a:t>parceiras internacionais</a:t>
            </a:r>
            <a:r>
              <a:rPr lang="pt-BR" dirty="0">
                <a:solidFill>
                  <a:schemeClr val="accent6">
                    <a:lumMod val="20000"/>
                    <a:lumOff val="80000"/>
                  </a:schemeClr>
                </a:solidFill>
                <a:cs typeface="Arabic Typesetting" panose="03020402040406030203" pitchFamily="66" charset="-78"/>
              </a:rPr>
              <a:t>.   </a:t>
            </a:r>
            <a:endParaRPr lang="pt-BR" b="1" dirty="0">
              <a:solidFill>
                <a:schemeClr val="accent4">
                  <a:lumMod val="85000"/>
                  <a:lumOff val="15000"/>
                </a:schemeClr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r="10605"/>
          <a:stretch/>
        </p:blipFill>
        <p:spPr>
          <a:xfrm>
            <a:off x="-1" y="2276872"/>
            <a:ext cx="457200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1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0764" y="4042533"/>
            <a:ext cx="2503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Sede Administrativa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R. Engenheiros Rebouças, 1376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Rebouças, Curitiba, Paraná, Brasil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CEP 80215-900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Fone (55) (41) 3330 3000 | 0800 200 0115</a:t>
            </a:r>
          </a:p>
          <a:p>
            <a:endParaRPr lang="pt-BR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6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308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19</cp:revision>
  <dcterms:created xsi:type="dcterms:W3CDTF">2016-02-10T18:03:33Z</dcterms:created>
  <dcterms:modified xsi:type="dcterms:W3CDTF">2016-02-11T18:18:18Z</dcterms:modified>
</cp:coreProperties>
</file>