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7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A91"/>
    <a:srgbClr val="899AD0"/>
    <a:srgbClr val="C6CFEB"/>
    <a:srgbClr val="DFEFCB"/>
    <a:srgbClr val="A0D8DF"/>
    <a:srgbClr val="F8BCB6"/>
    <a:srgbClr val="FFFA9D"/>
    <a:srgbClr val="DED6AA"/>
    <a:srgbClr val="F1B497"/>
    <a:srgbClr val="EFA5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18" autoAdjust="0"/>
    <p:restoredTop sz="94660"/>
  </p:normalViewPr>
  <p:slideViewPr>
    <p:cSldViewPr snapToGrid="0" snapToObjects="1">
      <p:cViewPr>
        <p:scale>
          <a:sx n="150" d="100"/>
          <a:sy n="150" d="100"/>
        </p:scale>
        <p:origin x="-608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8CFB5-C876-CC4D-981E-8C0D3A1CA984}" type="datetimeFigureOut">
              <a:t>12/04/16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0BDA4-7504-DC49-875C-AF9401C1347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653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0BDA4-7504-DC49-875C-AF9401C13474}" type="slidenum"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72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960F-B540-6448-8177-098D5F5C3AD0}" type="datetimeFigureOut">
              <a:t>12/04/16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4840-BAD9-DF45-BBBA-E903712D668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0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960F-B540-6448-8177-098D5F5C3AD0}" type="datetimeFigureOut">
              <a:t>12/04/16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4840-BAD9-DF45-BBBA-E903712D668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85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960F-B540-6448-8177-098D5F5C3AD0}" type="datetimeFigureOut">
              <a:t>12/04/16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4840-BAD9-DF45-BBBA-E903712D668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9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960F-B540-6448-8177-098D5F5C3AD0}" type="datetimeFigureOut">
              <a:t>12/04/16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4840-BAD9-DF45-BBBA-E903712D668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07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960F-B540-6448-8177-098D5F5C3AD0}" type="datetimeFigureOut">
              <a:t>12/04/16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4840-BAD9-DF45-BBBA-E903712D668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92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960F-B540-6448-8177-098D5F5C3AD0}" type="datetimeFigureOut">
              <a:t>12/04/16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4840-BAD9-DF45-BBBA-E903712D668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54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960F-B540-6448-8177-098D5F5C3AD0}" type="datetimeFigureOut">
              <a:t>12/04/16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4840-BAD9-DF45-BBBA-E903712D668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99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960F-B540-6448-8177-098D5F5C3AD0}" type="datetimeFigureOut">
              <a:t>12/04/16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4840-BAD9-DF45-BBBA-E903712D668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66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960F-B540-6448-8177-098D5F5C3AD0}" type="datetimeFigureOut">
              <a:t>12/04/16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4840-BAD9-DF45-BBBA-E903712D668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641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960F-B540-6448-8177-098D5F5C3AD0}" type="datetimeFigureOut">
              <a:t>12/04/16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4840-BAD9-DF45-BBBA-E903712D668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09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960F-B540-6448-8177-098D5F5C3AD0}" type="datetimeFigureOut">
              <a:t>12/04/16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4840-BAD9-DF45-BBBA-E903712D668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931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F960F-B540-6448-8177-098D5F5C3AD0}" type="datetimeFigureOut">
              <a:t>12/04/16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94840-BAD9-DF45-BBBA-E903712D668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55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4974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"/>
          <p:cNvSpPr>
            <a:spLocks noGrp="1"/>
          </p:cNvSpPr>
          <p:nvPr>
            <p:ph type="title"/>
          </p:nvPr>
        </p:nvSpPr>
        <p:spPr>
          <a:xfrm>
            <a:off x="385191" y="100061"/>
            <a:ext cx="5693875" cy="907513"/>
          </a:xfrm>
        </p:spPr>
        <p:txBody>
          <a:bodyPr anchor="ctr">
            <a:noAutofit/>
          </a:bodyPr>
          <a:lstStyle/>
          <a:p>
            <a:pPr algn="l">
              <a:lnSpc>
                <a:spcPct val="80000"/>
              </a:lnSpc>
            </a:pPr>
            <a: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COMEC</a:t>
            </a:r>
            <a:endParaRPr lang="en-JM" sz="30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5" name="CustomShape 5"/>
          <p:cNvSpPr/>
          <p:nvPr/>
        </p:nvSpPr>
        <p:spPr>
          <a:xfrm>
            <a:off x="5284441" y="1440889"/>
            <a:ext cx="3521747" cy="328644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x-none" b="1">
                <a:solidFill>
                  <a:srgbClr val="595959"/>
                </a:solidFill>
                <a:latin typeface="+mj-lt"/>
              </a:rPr>
              <a:t>N</a:t>
            </a:r>
            <a:r>
              <a:rPr lang="x-none" b="1">
                <a:solidFill>
                  <a:srgbClr val="595959"/>
                </a:solidFill>
                <a:latin typeface="+mj-lt"/>
              </a:rPr>
              <a:t>úcleo Urbano Central</a:t>
            </a:r>
          </a:p>
          <a:p>
            <a:pPr>
              <a:lnSpc>
                <a:spcPct val="100000"/>
              </a:lnSpc>
            </a:pPr>
            <a:endParaRPr lang="x-none" b="1">
              <a:solidFill>
                <a:srgbClr val="595959"/>
              </a:solidFill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ts val="800"/>
              </a:spcBef>
              <a:buFont typeface="Arial"/>
              <a:buChar char="•"/>
            </a:pPr>
            <a:r>
              <a:rPr lang="x-none">
                <a:solidFill>
                  <a:srgbClr val="595959"/>
                </a:solidFill>
                <a:latin typeface="+mj-lt"/>
              </a:rPr>
              <a:t>Grande e única cidade metropolitana representada por 14 municípios;</a:t>
            </a:r>
          </a:p>
          <a:p>
            <a:pPr marL="285750" indent="-285750">
              <a:lnSpc>
                <a:spcPct val="90000"/>
              </a:lnSpc>
              <a:spcBef>
                <a:spcPts val="800"/>
              </a:spcBef>
              <a:buFont typeface="Arial"/>
              <a:buChar char="•"/>
            </a:pPr>
            <a:r>
              <a:rPr lang="x-none">
                <a:solidFill>
                  <a:srgbClr val="595959"/>
                </a:solidFill>
                <a:latin typeface="+mj-lt"/>
              </a:rPr>
              <a:t>Apresenta dinâmica urbana, social e econômica própria;</a:t>
            </a:r>
          </a:p>
          <a:p>
            <a:pPr marL="285750" indent="-285750">
              <a:lnSpc>
                <a:spcPct val="90000"/>
              </a:lnSpc>
              <a:spcBef>
                <a:spcPts val="800"/>
              </a:spcBef>
              <a:buFont typeface="Arial"/>
              <a:buChar char="•"/>
            </a:pPr>
            <a:r>
              <a:rPr lang="x-none">
                <a:solidFill>
                  <a:srgbClr val="595959"/>
                </a:solidFill>
                <a:latin typeface="+mj-lt"/>
              </a:rPr>
              <a:t>Conflitos e pontencialidades comuns;</a:t>
            </a:r>
          </a:p>
          <a:p>
            <a:pPr marL="285750" indent="-285750">
              <a:lnSpc>
                <a:spcPct val="90000"/>
              </a:lnSpc>
              <a:spcBef>
                <a:spcPts val="800"/>
              </a:spcBef>
              <a:buFont typeface="Arial"/>
              <a:buChar char="•"/>
            </a:pPr>
            <a:r>
              <a:rPr lang="x-none">
                <a:solidFill>
                  <a:srgbClr val="595959"/>
                </a:solidFill>
                <a:latin typeface="+mj-lt"/>
              </a:rPr>
              <a:t>Necessidade de gestão sobre interesses comuns metropolitanos</a:t>
            </a:r>
          </a:p>
          <a:p>
            <a:pPr marL="285750" indent="-285750">
              <a:lnSpc>
                <a:spcPct val="90000"/>
              </a:lnSpc>
              <a:spcBef>
                <a:spcPts val="800"/>
              </a:spcBef>
              <a:buFont typeface="Arial"/>
              <a:buChar char="•"/>
            </a:pPr>
            <a:r>
              <a:rPr lang="en-US">
                <a:solidFill>
                  <a:srgbClr val="595959"/>
                </a:solidFill>
                <a:latin typeface="+mj-lt"/>
              </a:rPr>
              <a:t>Á</a:t>
            </a:r>
            <a:r>
              <a:rPr lang="x-none">
                <a:solidFill>
                  <a:srgbClr val="595959"/>
                </a:solidFill>
                <a:latin typeface="+mj-lt"/>
              </a:rPr>
              <a:t>rea – 1.449,06 km</a:t>
            </a:r>
            <a:r>
              <a:rPr lang="x-none" baseline="30000">
                <a:solidFill>
                  <a:srgbClr val="595959"/>
                </a:solidFill>
                <a:latin typeface="+mj-lt"/>
              </a:rPr>
              <a:t>2</a:t>
            </a:r>
          </a:p>
          <a:p>
            <a:pPr marL="285750" indent="-285750">
              <a:lnSpc>
                <a:spcPct val="90000"/>
              </a:lnSpc>
              <a:spcBef>
                <a:spcPts val="800"/>
              </a:spcBef>
              <a:buFont typeface="Arial"/>
              <a:buChar char="•"/>
            </a:pPr>
            <a:r>
              <a:rPr lang="x-none">
                <a:solidFill>
                  <a:srgbClr val="595959"/>
                </a:solidFill>
                <a:latin typeface="+mj-lt"/>
              </a:rPr>
              <a:t>População urbana de </a:t>
            </a:r>
            <a:br>
              <a:rPr lang="x-none">
                <a:solidFill>
                  <a:srgbClr val="595959"/>
                </a:solidFill>
                <a:latin typeface="+mj-lt"/>
              </a:rPr>
            </a:br>
            <a:r>
              <a:rPr lang="x-none">
                <a:solidFill>
                  <a:srgbClr val="595959"/>
                </a:solidFill>
                <a:latin typeface="+mj-lt"/>
              </a:rPr>
              <a:t>2.466.760 habitantes</a:t>
            </a:r>
          </a:p>
          <a:p>
            <a:pPr marL="285750" indent="-285750">
              <a:lnSpc>
                <a:spcPct val="90000"/>
              </a:lnSpc>
              <a:spcBef>
                <a:spcPts val="800"/>
              </a:spcBef>
              <a:buFont typeface="Arial"/>
              <a:buChar char="•"/>
            </a:pPr>
            <a:r>
              <a:rPr lang="en-US">
                <a:solidFill>
                  <a:srgbClr val="595959"/>
                </a:solidFill>
                <a:latin typeface="+mj-lt"/>
              </a:rPr>
              <a:t>C</a:t>
            </a:r>
            <a:r>
              <a:rPr lang="x-none">
                <a:solidFill>
                  <a:srgbClr val="595959"/>
                </a:solidFill>
                <a:latin typeface="+mj-lt"/>
              </a:rPr>
              <a:t>oncentra 97,73% da população urbana metropolitana</a:t>
            </a:r>
          </a:p>
        </p:txBody>
      </p:sp>
      <p:pic>
        <p:nvPicPr>
          <p:cNvPr id="17" name="Picture 16"/>
          <p:cNvPicPr/>
          <p:nvPr/>
        </p:nvPicPr>
        <p:blipFill>
          <a:blip r:embed="rId2"/>
          <a:stretch>
            <a:fillRect/>
          </a:stretch>
        </p:blipFill>
        <p:spPr>
          <a:xfrm>
            <a:off x="196199" y="593736"/>
            <a:ext cx="5088242" cy="584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8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0763" y="2712396"/>
            <a:ext cx="239490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/>
              <a:t>Rua Dep. Mário de Barros, 1290 - 2º andar</a:t>
            </a:r>
          </a:p>
          <a:p>
            <a:r>
              <a:rPr lang="en-US" sz="1000"/>
              <a:t>Ed. Caetano Munhoz da Rocha </a:t>
            </a:r>
          </a:p>
          <a:p>
            <a:r>
              <a:rPr lang="en-US" sz="1000"/>
              <a:t>Curitiba – PR </a:t>
            </a:r>
          </a:p>
          <a:p>
            <a:r>
              <a:rPr lang="en-US" sz="1000"/>
              <a:t>CEP </a:t>
            </a:r>
            <a:r>
              <a:rPr lang="en-US" sz="1000"/>
              <a:t>80530-913</a:t>
            </a:r>
          </a:p>
          <a:p>
            <a:r>
              <a:rPr lang="en-US" sz="1000"/>
              <a:t>www.desenvolvimentourbano.pr.gov.br</a:t>
            </a:r>
          </a:p>
        </p:txBody>
      </p:sp>
    </p:spTree>
    <p:extLst>
      <p:ext uri="{BB962C8B-B14F-4D97-AF65-F5344CB8AC3E}">
        <p14:creationId xmlns:p14="http://schemas.microsoft.com/office/powerpoint/2010/main" val="1079937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"/>
          <p:cNvSpPr>
            <a:spLocks noGrp="1"/>
          </p:cNvSpPr>
          <p:nvPr>
            <p:ph type="title"/>
          </p:nvPr>
        </p:nvSpPr>
        <p:spPr>
          <a:xfrm>
            <a:off x="385191" y="100061"/>
            <a:ext cx="5693875" cy="907513"/>
          </a:xfrm>
        </p:spPr>
        <p:txBody>
          <a:bodyPr anchor="ctr">
            <a:noAutofit/>
          </a:bodyPr>
          <a:lstStyle/>
          <a:p>
            <a:pPr algn="l">
              <a:lnSpc>
                <a:spcPct val="80000"/>
              </a:lnSpc>
            </a:pPr>
            <a: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Secretaria do </a:t>
            </a:r>
            <a:b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</a:br>
            <a:r>
              <a:rPr lang="en-JM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Desenvolvimento Urbano</a:t>
            </a:r>
          </a:p>
        </p:txBody>
      </p:sp>
      <p:sp>
        <p:nvSpPr>
          <p:cNvPr id="24" name="Rectangle 23"/>
          <p:cNvSpPr/>
          <p:nvPr/>
        </p:nvSpPr>
        <p:spPr>
          <a:xfrm>
            <a:off x="-1" y="2276872"/>
            <a:ext cx="5715001" cy="4581128"/>
          </a:xfrm>
          <a:prstGeom prst="rect">
            <a:avLst/>
          </a:prstGeom>
          <a:solidFill>
            <a:srgbClr val="128BA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08274" y="3467081"/>
            <a:ext cx="5103524" cy="301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/>
              <a:buChar char="•"/>
            </a:pPr>
            <a:r>
              <a:rPr lang="pt-BR">
                <a:solidFill>
                  <a:srgbClr val="FFFFFF"/>
                </a:solidFill>
                <a:latin typeface="Calibri"/>
                <a:cs typeface="Calibri"/>
              </a:rPr>
              <a:t>Integração com entidades e programas federais para coordenação e articulação dos interesses do Estado e de municípios quanto à obtenção de recursos e de apoio técnico especializado;</a:t>
            </a:r>
            <a:endParaRPr lang="pt-BR">
              <a:latin typeface="Calibri"/>
              <a:cs typeface="Calibri"/>
            </a:endParaRP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/>
              <a:buChar char="•"/>
            </a:pPr>
            <a:r>
              <a:rPr lang="pt-BR">
                <a:solidFill>
                  <a:srgbClr val="FFFFFF"/>
                </a:solidFill>
                <a:latin typeface="Calibri"/>
                <a:cs typeface="Calibri"/>
              </a:rPr>
              <a:t>Formulação da política de desenvolvimento urbano do Estado e a assistência técnica abrangente às municipalidades e associações de municípios em relação ao desenvolvimento e aprimoramento de seus serviços e solução de seus problemas comuns.</a:t>
            </a:r>
            <a:endParaRPr lang="pt-BR">
              <a:latin typeface="Calibri"/>
              <a:cs typeface="Calibri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35060" y="2676537"/>
            <a:ext cx="1368747" cy="595107"/>
          </a:xfrm>
          <a:prstGeom prst="rect">
            <a:avLst/>
          </a:prstGeom>
          <a:solidFill>
            <a:srgbClr val="F3BC0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itle 2"/>
          <p:cNvSpPr txBox="1">
            <a:spLocks/>
          </p:cNvSpPr>
          <p:nvPr/>
        </p:nvSpPr>
        <p:spPr>
          <a:xfrm>
            <a:off x="446415" y="2722062"/>
            <a:ext cx="1512168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JM" sz="3000" b="1" dirty="0">
                <a:solidFill>
                  <a:srgbClr val="0A547E"/>
                </a:solidFill>
                <a:latin typeface="Calibri"/>
                <a:cs typeface="Calibri"/>
              </a:rPr>
              <a:t>Ação</a:t>
            </a:r>
          </a:p>
        </p:txBody>
      </p:sp>
      <p:pic>
        <p:nvPicPr>
          <p:cNvPr id="2" name="Picture 1" descr="13022016TrincheiradePontaGrossa02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70"/>
          <a:stretch/>
        </p:blipFill>
        <p:spPr>
          <a:xfrm>
            <a:off x="5715000" y="2276871"/>
            <a:ext cx="3429000" cy="458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38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"/>
          <p:cNvSpPr>
            <a:spLocks noGrp="1"/>
          </p:cNvSpPr>
          <p:nvPr>
            <p:ph type="title"/>
          </p:nvPr>
        </p:nvSpPr>
        <p:spPr>
          <a:xfrm>
            <a:off x="385191" y="100061"/>
            <a:ext cx="5693875" cy="907513"/>
          </a:xfrm>
        </p:spPr>
        <p:txBody>
          <a:bodyPr anchor="ctr">
            <a:noAutofit/>
          </a:bodyPr>
          <a:lstStyle/>
          <a:p>
            <a:pPr algn="l">
              <a:lnSpc>
                <a:spcPct val="80000"/>
              </a:lnSpc>
            </a:pPr>
            <a: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Secretaria do </a:t>
            </a:r>
            <a:b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</a:br>
            <a:r>
              <a:rPr lang="en-JM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Desenvolvimento Urbano</a:t>
            </a:r>
          </a:p>
        </p:txBody>
      </p:sp>
      <p:sp>
        <p:nvSpPr>
          <p:cNvPr id="24" name="Rectangle 23"/>
          <p:cNvSpPr/>
          <p:nvPr/>
        </p:nvSpPr>
        <p:spPr>
          <a:xfrm>
            <a:off x="-1" y="2276872"/>
            <a:ext cx="5715001" cy="4581128"/>
          </a:xfrm>
          <a:prstGeom prst="rect">
            <a:avLst/>
          </a:prstGeom>
          <a:solidFill>
            <a:srgbClr val="128BA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08274" y="3467081"/>
            <a:ext cx="489185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buFont typeface="Arial"/>
              <a:buChar char="•"/>
            </a:pPr>
            <a:r>
              <a:rPr lang="pt-BR">
                <a:solidFill>
                  <a:srgbClr val="FFFFFF"/>
                </a:solidFill>
                <a:latin typeface="Calibri"/>
                <a:cs typeface="Calibri"/>
              </a:rPr>
              <a:t>Definir as políticas, o planejamento, a execução, a coordenação e o controle das atividades ligadas ao desenvolvimento urbano e regional, incluindo as aglomerações urbanas do meio rural, além de integrar os municípios, a fim de ordenar o pleno desenvolvimento das cidades e garantir o bem-estar dos habitantes.</a:t>
            </a:r>
            <a:endParaRPr lang="pt-BR">
              <a:latin typeface="Calibri"/>
              <a:cs typeface="Calibri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20207" y="2676537"/>
            <a:ext cx="1672660" cy="595107"/>
          </a:xfrm>
          <a:prstGeom prst="rect">
            <a:avLst/>
          </a:prstGeom>
          <a:solidFill>
            <a:srgbClr val="F3BC0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itle 2"/>
          <p:cNvSpPr txBox="1">
            <a:spLocks/>
          </p:cNvSpPr>
          <p:nvPr/>
        </p:nvSpPr>
        <p:spPr>
          <a:xfrm>
            <a:off x="590354" y="2722062"/>
            <a:ext cx="1512168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JM" sz="3000" b="1" dirty="0">
                <a:solidFill>
                  <a:srgbClr val="0A547E"/>
                </a:solidFill>
                <a:latin typeface="Calibri"/>
                <a:cs typeface="Calibri"/>
              </a:rPr>
              <a:t>Missão</a:t>
            </a:r>
          </a:p>
        </p:txBody>
      </p:sp>
      <p:pic>
        <p:nvPicPr>
          <p:cNvPr id="2" name="Picture 1" descr="13022016TrincheiradePontaGrossa02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70"/>
          <a:stretch/>
        </p:blipFill>
        <p:spPr>
          <a:xfrm>
            <a:off x="5715000" y="2276871"/>
            <a:ext cx="3429000" cy="458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104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Straight Connector 96"/>
          <p:cNvCxnSpPr/>
          <p:nvPr/>
        </p:nvCxnSpPr>
        <p:spPr>
          <a:xfrm flipH="1" flipV="1">
            <a:off x="5419588" y="2382335"/>
            <a:ext cx="1752" cy="3756329"/>
          </a:xfrm>
          <a:prstGeom prst="line">
            <a:avLst/>
          </a:prstGeom>
          <a:ln w="12700" cmpd="sng">
            <a:solidFill>
              <a:srgbClr val="0A547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889000" y="1833020"/>
            <a:ext cx="1507067" cy="4872579"/>
            <a:chOff x="889000" y="1833021"/>
            <a:chExt cx="1507067" cy="4533578"/>
          </a:xfrm>
        </p:grpSpPr>
        <p:sp>
          <p:nvSpPr>
            <p:cNvPr id="10" name="Rectangle 9"/>
            <p:cNvSpPr/>
            <p:nvPr/>
          </p:nvSpPr>
          <p:spPr>
            <a:xfrm>
              <a:off x="889000" y="1833021"/>
              <a:ext cx="1507067" cy="647654"/>
            </a:xfrm>
            <a:prstGeom prst="rect">
              <a:avLst/>
            </a:prstGeom>
            <a:solidFill>
              <a:srgbClr val="E5500B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00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89000" y="2480675"/>
              <a:ext cx="1507067" cy="647654"/>
            </a:xfrm>
            <a:prstGeom prst="rect">
              <a:avLst/>
            </a:prstGeom>
            <a:solidFill>
              <a:srgbClr val="E5500B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00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89000" y="3128329"/>
              <a:ext cx="1507067" cy="647654"/>
            </a:xfrm>
            <a:prstGeom prst="rect">
              <a:avLst/>
            </a:prstGeom>
            <a:solidFill>
              <a:srgbClr val="E5500B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89000" y="3775983"/>
              <a:ext cx="1507067" cy="647654"/>
            </a:xfrm>
            <a:prstGeom prst="rect">
              <a:avLst/>
            </a:prstGeom>
            <a:solidFill>
              <a:srgbClr val="E5500B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00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889000" y="4423637"/>
              <a:ext cx="1507067" cy="647654"/>
            </a:xfrm>
            <a:prstGeom prst="rect">
              <a:avLst/>
            </a:prstGeom>
            <a:solidFill>
              <a:srgbClr val="E5500B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00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889000" y="5071291"/>
              <a:ext cx="1507067" cy="647654"/>
            </a:xfrm>
            <a:prstGeom prst="rect">
              <a:avLst/>
            </a:prstGeom>
            <a:solidFill>
              <a:srgbClr val="E5500B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00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89000" y="5718945"/>
              <a:ext cx="1507067" cy="647654"/>
            </a:xfrm>
            <a:prstGeom prst="rect">
              <a:avLst/>
            </a:prstGeom>
            <a:solidFill>
              <a:srgbClr val="E5500B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00" dirty="0"/>
            </a:p>
          </p:txBody>
        </p:sp>
      </p:grpSp>
      <p:sp>
        <p:nvSpPr>
          <p:cNvPr id="27" name="Title 2"/>
          <p:cNvSpPr>
            <a:spLocks noGrp="1"/>
          </p:cNvSpPr>
          <p:nvPr>
            <p:ph type="title"/>
          </p:nvPr>
        </p:nvSpPr>
        <p:spPr>
          <a:xfrm>
            <a:off x="385191" y="100061"/>
            <a:ext cx="5693875" cy="907513"/>
          </a:xfrm>
        </p:spPr>
        <p:txBody>
          <a:bodyPr anchor="ctr">
            <a:noAutofit/>
          </a:bodyPr>
          <a:lstStyle/>
          <a:p>
            <a:pPr algn="l">
              <a:lnSpc>
                <a:spcPct val="80000"/>
              </a:lnSpc>
            </a:pPr>
            <a: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Secretaria do </a:t>
            </a:r>
            <a:b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</a:br>
            <a:r>
              <a:rPr lang="en-JM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Desenvolvimento Urbano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20208" y="1353781"/>
            <a:ext cx="8208925" cy="479240"/>
          </a:xfrm>
          <a:prstGeom prst="rect">
            <a:avLst/>
          </a:prstGeom>
          <a:solidFill>
            <a:srgbClr val="F3BC0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itle 2"/>
          <p:cNvSpPr txBox="1">
            <a:spLocks/>
          </p:cNvSpPr>
          <p:nvPr/>
        </p:nvSpPr>
        <p:spPr>
          <a:xfrm>
            <a:off x="1811868" y="1340819"/>
            <a:ext cx="562560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JM" sz="2200" b="1" dirty="0">
                <a:solidFill>
                  <a:srgbClr val="0A547E"/>
                </a:solidFill>
                <a:latin typeface="Calibri"/>
                <a:cs typeface="Calibri"/>
              </a:rPr>
              <a:t>Estrutura Organizacional – Decreto 350/07  </a:t>
            </a:r>
          </a:p>
        </p:txBody>
      </p:sp>
      <p:sp>
        <p:nvSpPr>
          <p:cNvPr id="8" name="Rectangle 7"/>
          <p:cNvSpPr/>
          <p:nvPr/>
        </p:nvSpPr>
        <p:spPr>
          <a:xfrm>
            <a:off x="520208" y="1833021"/>
            <a:ext cx="368792" cy="4872579"/>
          </a:xfrm>
          <a:prstGeom prst="rect">
            <a:avLst/>
          </a:prstGeom>
          <a:solidFill>
            <a:srgbClr val="0A547E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503274" y="2096488"/>
            <a:ext cx="368792" cy="4609354"/>
          </a:xfrm>
          <a:prstGeom prst="rect">
            <a:avLst/>
          </a:prstGeom>
        </p:spPr>
        <p:txBody>
          <a:bodyPr vert="vert270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JM" sz="1800" dirty="0">
                <a:solidFill>
                  <a:schemeClr val="bg1"/>
                </a:solidFill>
                <a:latin typeface="Calibri"/>
                <a:cs typeface="Calibri"/>
              </a:rPr>
              <a:t>Níveis de Execução</a:t>
            </a:r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872066" y="1960906"/>
            <a:ext cx="1524001" cy="4013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JM" sz="1500" dirty="0">
                <a:solidFill>
                  <a:schemeClr val="bg1"/>
                </a:solidFill>
                <a:latin typeface="Calibri"/>
                <a:cs typeface="Calibri"/>
              </a:rPr>
              <a:t>Direção Superior</a:t>
            </a: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872066" y="2620965"/>
            <a:ext cx="1524001" cy="4856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JM" sz="1500" dirty="0">
                <a:solidFill>
                  <a:schemeClr val="bg1"/>
                </a:solidFill>
                <a:latin typeface="Calibri"/>
                <a:cs typeface="Calibri"/>
              </a:rPr>
              <a:t>Descentralizada</a:t>
            </a:r>
          </a:p>
        </p:txBody>
      </p:sp>
      <p:sp>
        <p:nvSpPr>
          <p:cNvPr id="21" name="Title 2"/>
          <p:cNvSpPr txBox="1">
            <a:spLocks/>
          </p:cNvSpPr>
          <p:nvPr/>
        </p:nvSpPr>
        <p:spPr>
          <a:xfrm>
            <a:off x="872066" y="3309012"/>
            <a:ext cx="1524001" cy="4856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JM" sz="1500" dirty="0">
                <a:solidFill>
                  <a:schemeClr val="bg1"/>
                </a:solidFill>
                <a:latin typeface="Calibri"/>
                <a:cs typeface="Calibri"/>
              </a:rPr>
              <a:t>Assessoramento</a:t>
            </a:r>
          </a:p>
        </p:txBody>
      </p:sp>
      <p:sp>
        <p:nvSpPr>
          <p:cNvPr id="22" name="Title 2"/>
          <p:cNvSpPr txBox="1">
            <a:spLocks/>
          </p:cNvSpPr>
          <p:nvPr/>
        </p:nvSpPr>
        <p:spPr>
          <a:xfrm>
            <a:off x="872066" y="4027081"/>
            <a:ext cx="1524001" cy="4856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JM" sz="1500" dirty="0">
                <a:solidFill>
                  <a:schemeClr val="bg1"/>
                </a:solidFill>
                <a:latin typeface="Calibri"/>
                <a:cs typeface="Calibri"/>
              </a:rPr>
              <a:t>Gerência</a:t>
            </a:r>
          </a:p>
        </p:txBody>
      </p:sp>
      <p:sp>
        <p:nvSpPr>
          <p:cNvPr id="23" name="Title 2"/>
          <p:cNvSpPr txBox="1">
            <a:spLocks/>
          </p:cNvSpPr>
          <p:nvPr/>
        </p:nvSpPr>
        <p:spPr>
          <a:xfrm>
            <a:off x="872066" y="4707368"/>
            <a:ext cx="1524001" cy="4856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JM" sz="1500" dirty="0">
                <a:solidFill>
                  <a:schemeClr val="bg1"/>
                </a:solidFill>
                <a:latin typeface="Calibri"/>
                <a:cs typeface="Calibri"/>
              </a:rPr>
              <a:t>Instrumental</a:t>
            </a:r>
          </a:p>
        </p:txBody>
      </p:sp>
      <p:sp>
        <p:nvSpPr>
          <p:cNvPr id="25" name="Title 2"/>
          <p:cNvSpPr txBox="1">
            <a:spLocks/>
          </p:cNvSpPr>
          <p:nvPr/>
        </p:nvSpPr>
        <p:spPr>
          <a:xfrm>
            <a:off x="872066" y="5407069"/>
            <a:ext cx="1524001" cy="4856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JM" sz="1500" dirty="0">
                <a:solidFill>
                  <a:schemeClr val="bg1"/>
                </a:solidFill>
                <a:latin typeface="Calibri"/>
                <a:cs typeface="Calibri"/>
              </a:rPr>
              <a:t>Programática</a:t>
            </a:r>
          </a:p>
        </p:txBody>
      </p:sp>
      <p:sp>
        <p:nvSpPr>
          <p:cNvPr id="26" name="Title 2"/>
          <p:cNvSpPr txBox="1">
            <a:spLocks/>
          </p:cNvSpPr>
          <p:nvPr/>
        </p:nvSpPr>
        <p:spPr>
          <a:xfrm>
            <a:off x="872066" y="6139475"/>
            <a:ext cx="1524001" cy="4856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JM" sz="1500" dirty="0">
                <a:solidFill>
                  <a:schemeClr val="bg1"/>
                </a:solidFill>
                <a:latin typeface="Calibri"/>
                <a:cs typeface="Calibri"/>
              </a:rPr>
              <a:t>Regional</a:t>
            </a:r>
          </a:p>
        </p:txBody>
      </p:sp>
      <p:sp>
        <p:nvSpPr>
          <p:cNvPr id="28" name="Title 2"/>
          <p:cNvSpPr txBox="1">
            <a:spLocks/>
          </p:cNvSpPr>
          <p:nvPr/>
        </p:nvSpPr>
        <p:spPr>
          <a:xfrm>
            <a:off x="4388625" y="1833021"/>
            <a:ext cx="2012431" cy="69608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JM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Secretário de Estado do Desenvolvimento Urbano</a:t>
            </a:r>
          </a:p>
        </p:txBody>
      </p:sp>
      <p:sp>
        <p:nvSpPr>
          <p:cNvPr id="29" name="Title 2"/>
          <p:cNvSpPr txBox="1">
            <a:spLocks/>
          </p:cNvSpPr>
          <p:nvPr/>
        </p:nvSpPr>
        <p:spPr>
          <a:xfrm>
            <a:off x="2396069" y="2529103"/>
            <a:ext cx="2531532" cy="69696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JM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COMEC</a:t>
            </a:r>
          </a:p>
        </p:txBody>
      </p:sp>
      <p:sp>
        <p:nvSpPr>
          <p:cNvPr id="30" name="Title 2"/>
          <p:cNvSpPr txBox="1">
            <a:spLocks/>
          </p:cNvSpPr>
          <p:nvPr/>
        </p:nvSpPr>
        <p:spPr>
          <a:xfrm>
            <a:off x="5909735" y="2529103"/>
            <a:ext cx="2915202" cy="69696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JM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PARANACIDADE</a:t>
            </a:r>
          </a:p>
        </p:txBody>
      </p:sp>
      <p:sp>
        <p:nvSpPr>
          <p:cNvPr id="31" name="Title 2"/>
          <p:cNvSpPr txBox="1">
            <a:spLocks/>
          </p:cNvSpPr>
          <p:nvPr/>
        </p:nvSpPr>
        <p:spPr>
          <a:xfrm>
            <a:off x="2401195" y="3225186"/>
            <a:ext cx="2531531" cy="68089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JM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Gabinete do Secretário - GS</a:t>
            </a:r>
          </a:p>
        </p:txBody>
      </p:sp>
      <p:sp>
        <p:nvSpPr>
          <p:cNvPr id="32" name="Title 2"/>
          <p:cNvSpPr txBox="1">
            <a:spLocks/>
          </p:cNvSpPr>
          <p:nvPr/>
        </p:nvSpPr>
        <p:spPr>
          <a:xfrm>
            <a:off x="5909735" y="3225186"/>
            <a:ext cx="2915202" cy="69608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JM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Assessoria Técnica - AT</a:t>
            </a:r>
          </a:p>
        </p:txBody>
      </p:sp>
      <p:sp>
        <p:nvSpPr>
          <p:cNvPr id="35" name="Title 2"/>
          <p:cNvSpPr txBox="1">
            <a:spLocks/>
          </p:cNvSpPr>
          <p:nvPr/>
        </p:nvSpPr>
        <p:spPr>
          <a:xfrm>
            <a:off x="5909735" y="4316434"/>
            <a:ext cx="2915202" cy="27952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JM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Núcleo de Informática</a:t>
            </a:r>
          </a:p>
        </p:txBody>
      </p:sp>
      <p:sp>
        <p:nvSpPr>
          <p:cNvPr id="37" name="Title 2"/>
          <p:cNvSpPr txBox="1">
            <a:spLocks/>
          </p:cNvSpPr>
          <p:nvPr/>
        </p:nvSpPr>
        <p:spPr>
          <a:xfrm>
            <a:off x="2396068" y="4612630"/>
            <a:ext cx="2526617" cy="35164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JM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Grupo de Planejamento Setorial - GPS</a:t>
            </a:r>
          </a:p>
        </p:txBody>
      </p:sp>
      <p:sp>
        <p:nvSpPr>
          <p:cNvPr id="38" name="Title 2"/>
          <p:cNvSpPr txBox="1">
            <a:spLocks/>
          </p:cNvSpPr>
          <p:nvPr/>
        </p:nvSpPr>
        <p:spPr>
          <a:xfrm>
            <a:off x="2396067" y="4964276"/>
            <a:ext cx="2531533" cy="34286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JM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Grupo Financeiro Setorial - GFS</a:t>
            </a:r>
          </a:p>
        </p:txBody>
      </p:sp>
      <p:sp>
        <p:nvSpPr>
          <p:cNvPr id="39" name="Title 2"/>
          <p:cNvSpPr txBox="1">
            <a:spLocks/>
          </p:cNvSpPr>
          <p:nvPr/>
        </p:nvSpPr>
        <p:spPr>
          <a:xfrm>
            <a:off x="5909733" y="4617352"/>
            <a:ext cx="2915203" cy="34692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JM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Grupo Administrativo Setorial - GAS</a:t>
            </a:r>
          </a:p>
        </p:txBody>
      </p:sp>
      <p:sp>
        <p:nvSpPr>
          <p:cNvPr id="40" name="Title 2"/>
          <p:cNvSpPr txBox="1">
            <a:spLocks/>
          </p:cNvSpPr>
          <p:nvPr/>
        </p:nvSpPr>
        <p:spPr>
          <a:xfrm>
            <a:off x="5909734" y="4964275"/>
            <a:ext cx="2915202" cy="342865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JM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Grupo de Recursos</a:t>
            </a:r>
            <a:br>
              <a:rPr lang="en-JM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</a:br>
            <a:r>
              <a:rPr lang="en-JM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Humanos Setorial - GRHS</a:t>
            </a:r>
          </a:p>
        </p:txBody>
      </p:sp>
      <p:sp>
        <p:nvSpPr>
          <p:cNvPr id="48" name="Title 2"/>
          <p:cNvSpPr txBox="1">
            <a:spLocks/>
          </p:cNvSpPr>
          <p:nvPr/>
        </p:nvSpPr>
        <p:spPr>
          <a:xfrm>
            <a:off x="2396067" y="5313435"/>
            <a:ext cx="2531533" cy="33860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JM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Coord. De Programas de Desenvolvimento Urbano - CPDU</a:t>
            </a:r>
          </a:p>
        </p:txBody>
      </p:sp>
      <p:sp>
        <p:nvSpPr>
          <p:cNvPr id="49" name="Title 2"/>
          <p:cNvSpPr txBox="1">
            <a:spLocks/>
          </p:cNvSpPr>
          <p:nvPr/>
        </p:nvSpPr>
        <p:spPr>
          <a:xfrm>
            <a:off x="2396067" y="5652044"/>
            <a:ext cx="2531533" cy="34960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JM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Coord. de Planos Regionais de Desenvolvimento - CPRD</a:t>
            </a:r>
          </a:p>
        </p:txBody>
      </p:sp>
      <p:sp>
        <p:nvSpPr>
          <p:cNvPr id="50" name="Title 2"/>
          <p:cNvSpPr txBox="1">
            <a:spLocks/>
          </p:cNvSpPr>
          <p:nvPr/>
        </p:nvSpPr>
        <p:spPr>
          <a:xfrm>
            <a:off x="5909733" y="5313435"/>
            <a:ext cx="2915203" cy="33861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JM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Coord. De Relações Instirucionais </a:t>
            </a:r>
            <a:br>
              <a:rPr lang="en-JM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</a:br>
            <a:r>
              <a:rPr lang="en-JM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e Qualificação - CRIQ</a:t>
            </a:r>
          </a:p>
        </p:txBody>
      </p:sp>
      <p:sp>
        <p:nvSpPr>
          <p:cNvPr id="51" name="Title 2"/>
          <p:cNvSpPr txBox="1">
            <a:spLocks/>
          </p:cNvSpPr>
          <p:nvPr/>
        </p:nvSpPr>
        <p:spPr>
          <a:xfrm>
            <a:off x="5909733" y="5652044"/>
            <a:ext cx="2915203" cy="357473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JM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Coord. De Regiões Metropolitanas - CRME</a:t>
            </a:r>
          </a:p>
        </p:txBody>
      </p:sp>
      <p:sp>
        <p:nvSpPr>
          <p:cNvPr id="52" name="Title 2"/>
          <p:cNvSpPr txBox="1">
            <a:spLocks/>
          </p:cNvSpPr>
          <p:nvPr/>
        </p:nvSpPr>
        <p:spPr>
          <a:xfrm>
            <a:off x="4490886" y="6138663"/>
            <a:ext cx="1253066" cy="56693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JM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Núcleos</a:t>
            </a:r>
          </a:p>
          <a:p>
            <a:pPr>
              <a:lnSpc>
                <a:spcPct val="90000"/>
              </a:lnSpc>
            </a:pPr>
            <a:r>
              <a:rPr lang="en-JM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Regionais – Nr’s</a:t>
            </a:r>
          </a:p>
        </p:txBody>
      </p:sp>
      <p:sp>
        <p:nvSpPr>
          <p:cNvPr id="53" name="Title 2"/>
          <p:cNvSpPr txBox="1">
            <a:spLocks/>
          </p:cNvSpPr>
          <p:nvPr/>
        </p:nvSpPr>
        <p:spPr>
          <a:xfrm>
            <a:off x="6476998" y="6004333"/>
            <a:ext cx="2347937" cy="4448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JM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Divisão da Região Metropolitana de Londrina</a:t>
            </a:r>
          </a:p>
        </p:txBody>
      </p:sp>
      <p:sp>
        <p:nvSpPr>
          <p:cNvPr id="54" name="Title 2"/>
          <p:cNvSpPr txBox="1">
            <a:spLocks/>
          </p:cNvSpPr>
          <p:nvPr/>
        </p:nvSpPr>
        <p:spPr>
          <a:xfrm>
            <a:off x="6476999" y="6449178"/>
            <a:ext cx="2347930" cy="40882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JM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Divisão da Região Metropolitana de Maringá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889000" y="2529103"/>
            <a:ext cx="7935937" cy="3472544"/>
            <a:chOff x="2396067" y="2529103"/>
            <a:chExt cx="6333066" cy="3472544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2396067" y="2529103"/>
              <a:ext cx="6333066" cy="0"/>
            </a:xfrm>
            <a:prstGeom prst="line">
              <a:avLst/>
            </a:prstGeom>
            <a:ln w="12700" cmpd="sng">
              <a:solidFill>
                <a:srgbClr val="F3BC0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396067" y="3223612"/>
              <a:ext cx="6333066" cy="0"/>
            </a:xfrm>
            <a:prstGeom prst="line">
              <a:avLst/>
            </a:prstGeom>
            <a:ln w="12700" cmpd="sng">
              <a:solidFill>
                <a:srgbClr val="F3BC0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396067" y="3918121"/>
              <a:ext cx="6333066" cy="0"/>
            </a:xfrm>
            <a:prstGeom prst="line">
              <a:avLst/>
            </a:prstGeom>
            <a:ln w="12700" cmpd="sng">
              <a:solidFill>
                <a:srgbClr val="F3BC0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396067" y="4612630"/>
              <a:ext cx="6333066" cy="0"/>
            </a:xfrm>
            <a:prstGeom prst="line">
              <a:avLst/>
            </a:prstGeom>
            <a:ln w="12700" cmpd="sng">
              <a:solidFill>
                <a:srgbClr val="F3BC0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2396067" y="5307139"/>
              <a:ext cx="6333066" cy="0"/>
            </a:xfrm>
            <a:prstGeom prst="line">
              <a:avLst/>
            </a:prstGeom>
            <a:ln w="12700" cmpd="sng">
              <a:solidFill>
                <a:srgbClr val="F3BC0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396067" y="6001647"/>
              <a:ext cx="6333066" cy="0"/>
            </a:xfrm>
            <a:prstGeom prst="line">
              <a:avLst/>
            </a:prstGeom>
            <a:ln w="12700" cmpd="sng">
              <a:solidFill>
                <a:srgbClr val="F3BC0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3" name="Straight Connector 82"/>
          <p:cNvCxnSpPr/>
          <p:nvPr/>
        </p:nvCxnSpPr>
        <p:spPr>
          <a:xfrm>
            <a:off x="5909733" y="5652044"/>
            <a:ext cx="2915196" cy="0"/>
          </a:xfrm>
          <a:prstGeom prst="line">
            <a:avLst/>
          </a:prstGeom>
          <a:ln w="12700" cmpd="sng">
            <a:solidFill>
              <a:srgbClr val="E55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5909725" y="4964275"/>
            <a:ext cx="2915204" cy="0"/>
          </a:xfrm>
          <a:prstGeom prst="line">
            <a:avLst/>
          </a:prstGeom>
          <a:ln w="12700" cmpd="sng">
            <a:solidFill>
              <a:srgbClr val="E55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2396059" y="4964275"/>
            <a:ext cx="2531533" cy="0"/>
          </a:xfrm>
          <a:prstGeom prst="line">
            <a:avLst/>
          </a:prstGeom>
          <a:ln w="12700" cmpd="sng">
            <a:solidFill>
              <a:srgbClr val="E55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6471204" y="6449176"/>
            <a:ext cx="2353732" cy="0"/>
          </a:xfrm>
          <a:prstGeom prst="line">
            <a:avLst/>
          </a:prstGeom>
          <a:ln w="12700" cmpd="sng">
            <a:solidFill>
              <a:srgbClr val="E55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2396067" y="5652044"/>
            <a:ext cx="2531533" cy="0"/>
          </a:xfrm>
          <a:prstGeom prst="line">
            <a:avLst/>
          </a:prstGeom>
          <a:ln w="12700" cmpd="sng">
            <a:solidFill>
              <a:srgbClr val="E55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itle 2"/>
          <p:cNvSpPr txBox="1">
            <a:spLocks/>
          </p:cNvSpPr>
          <p:nvPr/>
        </p:nvSpPr>
        <p:spPr>
          <a:xfrm>
            <a:off x="4932726" y="3921268"/>
            <a:ext cx="977000" cy="39516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JM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Diretor Geral</a:t>
            </a:r>
          </a:p>
        </p:txBody>
      </p:sp>
      <p:cxnSp>
        <p:nvCxnSpPr>
          <p:cNvPr id="108" name="Straight Connector 107"/>
          <p:cNvCxnSpPr/>
          <p:nvPr/>
        </p:nvCxnSpPr>
        <p:spPr>
          <a:xfrm flipH="1">
            <a:off x="4922686" y="2879559"/>
            <a:ext cx="498654" cy="1751"/>
          </a:xfrm>
          <a:prstGeom prst="line">
            <a:avLst/>
          </a:prstGeom>
          <a:ln w="12700" cmpd="sng">
            <a:solidFill>
              <a:srgbClr val="0A547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32" idx="1"/>
          </p:cNvCxnSpPr>
          <p:nvPr/>
        </p:nvCxnSpPr>
        <p:spPr>
          <a:xfrm flipH="1">
            <a:off x="4922686" y="3573227"/>
            <a:ext cx="987049" cy="2350"/>
          </a:xfrm>
          <a:prstGeom prst="line">
            <a:avLst/>
          </a:prstGeom>
          <a:ln w="12700" cmpd="sng">
            <a:solidFill>
              <a:srgbClr val="0A547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>
            <a:off x="5419588" y="4474107"/>
            <a:ext cx="490148" cy="0"/>
          </a:xfrm>
          <a:prstGeom prst="line">
            <a:avLst/>
          </a:prstGeom>
          <a:ln w="12700" cmpd="sng">
            <a:solidFill>
              <a:srgbClr val="0A547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>
            <a:off x="4922686" y="4783960"/>
            <a:ext cx="987049" cy="2350"/>
          </a:xfrm>
          <a:prstGeom prst="line">
            <a:avLst/>
          </a:prstGeom>
          <a:ln w="12700" cmpd="sng">
            <a:solidFill>
              <a:srgbClr val="0A547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>
            <a:off x="4922686" y="5122626"/>
            <a:ext cx="987049" cy="2350"/>
          </a:xfrm>
          <a:prstGeom prst="line">
            <a:avLst/>
          </a:prstGeom>
          <a:ln w="12700" cmpd="sng">
            <a:solidFill>
              <a:srgbClr val="0A547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>
            <a:off x="4922686" y="5486693"/>
            <a:ext cx="987049" cy="2350"/>
          </a:xfrm>
          <a:prstGeom prst="line">
            <a:avLst/>
          </a:prstGeom>
          <a:ln w="12700" cmpd="sng">
            <a:solidFill>
              <a:srgbClr val="0A547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>
            <a:off x="4922686" y="5819536"/>
            <a:ext cx="987049" cy="2350"/>
          </a:xfrm>
          <a:prstGeom prst="line">
            <a:avLst/>
          </a:prstGeom>
          <a:ln w="12700" cmpd="sng">
            <a:solidFill>
              <a:srgbClr val="0A547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>
            <a:off x="5411082" y="2879559"/>
            <a:ext cx="498654" cy="1751"/>
          </a:xfrm>
          <a:prstGeom prst="line">
            <a:avLst/>
          </a:prstGeom>
          <a:ln w="12700" cmpd="sng">
            <a:solidFill>
              <a:srgbClr val="0A547E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V="1">
            <a:off x="6217167" y="6009517"/>
            <a:ext cx="0" cy="654958"/>
          </a:xfrm>
          <a:prstGeom prst="line">
            <a:avLst/>
          </a:prstGeom>
          <a:ln w="12700" cmpd="sng">
            <a:solidFill>
              <a:srgbClr val="0A547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H="1">
            <a:off x="6217167" y="6223893"/>
            <a:ext cx="254037" cy="1751"/>
          </a:xfrm>
          <a:prstGeom prst="line">
            <a:avLst/>
          </a:prstGeom>
          <a:ln w="12700" cmpd="sng">
            <a:solidFill>
              <a:srgbClr val="0A547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H="1">
            <a:off x="6217167" y="6664475"/>
            <a:ext cx="254037" cy="1751"/>
          </a:xfrm>
          <a:prstGeom prst="line">
            <a:avLst/>
          </a:prstGeom>
          <a:ln w="12700" cmpd="sng">
            <a:solidFill>
              <a:srgbClr val="0A547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634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"/>
          <p:cNvSpPr>
            <a:spLocks noGrp="1"/>
          </p:cNvSpPr>
          <p:nvPr>
            <p:ph type="title"/>
          </p:nvPr>
        </p:nvSpPr>
        <p:spPr>
          <a:xfrm>
            <a:off x="385191" y="100061"/>
            <a:ext cx="5693875" cy="907513"/>
          </a:xfrm>
        </p:spPr>
        <p:txBody>
          <a:bodyPr anchor="ctr">
            <a:noAutofit/>
          </a:bodyPr>
          <a:lstStyle/>
          <a:p>
            <a:pPr algn="l">
              <a:lnSpc>
                <a:spcPct val="80000"/>
              </a:lnSpc>
            </a:pPr>
            <a: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PARANACIDADE</a:t>
            </a:r>
            <a:endParaRPr lang="en-JM" sz="30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20208" y="1353781"/>
            <a:ext cx="8208925" cy="479240"/>
          </a:xfrm>
          <a:prstGeom prst="rect">
            <a:avLst/>
          </a:prstGeom>
          <a:solidFill>
            <a:srgbClr val="F3BC0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itle 2"/>
          <p:cNvSpPr txBox="1">
            <a:spLocks/>
          </p:cNvSpPr>
          <p:nvPr/>
        </p:nvSpPr>
        <p:spPr>
          <a:xfrm>
            <a:off x="590353" y="1340819"/>
            <a:ext cx="8138779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JM" sz="2200" b="1" dirty="0">
                <a:solidFill>
                  <a:srgbClr val="0A547E"/>
                </a:solidFill>
                <a:latin typeface="Calibri"/>
                <a:cs typeface="Calibri"/>
              </a:rPr>
              <a:t>Serviço Social Autônomo PARANACIDADE </a:t>
            </a:r>
            <a:r>
              <a:rPr lang="en-JM" sz="1600" b="1" dirty="0">
                <a:solidFill>
                  <a:srgbClr val="0A547E"/>
                </a:solidFill>
                <a:latin typeface="Calibri"/>
                <a:cs typeface="Calibri"/>
              </a:rPr>
              <a:t>– Instituído pela Lei nº 15.211/2006</a:t>
            </a:r>
          </a:p>
        </p:txBody>
      </p:sp>
      <p:sp>
        <p:nvSpPr>
          <p:cNvPr id="2" name="Rectangle 1"/>
          <p:cNvSpPr/>
          <p:nvPr/>
        </p:nvSpPr>
        <p:spPr>
          <a:xfrm>
            <a:off x="520208" y="2067144"/>
            <a:ext cx="8208924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buFont typeface="Arial"/>
              <a:buChar char="•"/>
            </a:pPr>
            <a:r>
              <a:rPr lang="pt-BR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Pessoa jurídica de direito privado, sem fins lucrativos, de interesse público, sob a modalidade de serviço social autônomo, com a finalidade de fomentar e executar atividades, relacionadas:</a:t>
            </a:r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endParaRPr lang="pt-BR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  <a:p>
            <a:pPr marL="857250" lvl="1" indent="-400050">
              <a:buFont typeface="+mj-lt"/>
              <a:buAutoNum type="romanLcPeriod"/>
            </a:pPr>
            <a:r>
              <a:rPr lang="pt-BR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ao desenvolvimento regional, urbano e institucional dos municípios;</a:t>
            </a:r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endParaRPr lang="pt-BR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  <a:p>
            <a:pPr marL="857250" lvl="1" indent="-400050">
              <a:buFont typeface="+mj-lt"/>
              <a:buAutoNum type="romanLcPeriod"/>
            </a:pPr>
            <a:r>
              <a:rPr lang="pt-BR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a administração de recursos e de fundos financeiros públicos, destinados ao desenvolvimento urbano, regional e institucional, em especial o FDU.</a:t>
            </a:r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endParaRPr lang="pt-BR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r>
              <a:rPr lang="pt-BR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Vinculado, por cooperação, à Secretaria de Estado do Desenvolvimento Urbano – SEDU, e firmou Contrato de Gestão com o Governo do Estado para gerenciar o FDU.</a:t>
            </a:r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endParaRPr lang="pt-BR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r>
              <a:rPr lang="pt-BR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Agente Técnico Operacional do Sistema de Financiamento de Ações nos Municípios do Estado do Paraná – SFM, Instituído pela Lei nº 17.655/2013 </a:t>
            </a:r>
          </a:p>
          <a:p>
            <a:pPr>
              <a:lnSpc>
                <a:spcPct val="100000"/>
              </a:lnSpc>
            </a:pPr>
            <a:endParaRPr lang="pt-BR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5059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_mapa paranacidad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391" y="1007574"/>
            <a:ext cx="8027442" cy="5672626"/>
          </a:xfrm>
          <a:prstGeom prst="rect">
            <a:avLst/>
          </a:prstGeom>
        </p:spPr>
      </p:pic>
      <p:sp>
        <p:nvSpPr>
          <p:cNvPr id="27" name="Title 2"/>
          <p:cNvSpPr>
            <a:spLocks noGrp="1"/>
          </p:cNvSpPr>
          <p:nvPr>
            <p:ph type="title"/>
          </p:nvPr>
        </p:nvSpPr>
        <p:spPr>
          <a:xfrm>
            <a:off x="385191" y="100061"/>
            <a:ext cx="5693875" cy="907513"/>
          </a:xfrm>
        </p:spPr>
        <p:txBody>
          <a:bodyPr anchor="ctr">
            <a:noAutofit/>
          </a:bodyPr>
          <a:lstStyle/>
          <a:p>
            <a:pPr algn="l">
              <a:lnSpc>
                <a:spcPct val="80000"/>
              </a:lnSpc>
            </a:pPr>
            <a: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PARANACIDADE</a:t>
            </a:r>
            <a:endParaRPr lang="en-JM" sz="30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08403" y="1770308"/>
            <a:ext cx="318797" cy="147246"/>
          </a:xfrm>
          <a:prstGeom prst="rect">
            <a:avLst/>
          </a:prstGeom>
          <a:solidFill>
            <a:srgbClr val="F1B497"/>
          </a:solidFill>
          <a:ln w="9525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608403" y="1996368"/>
            <a:ext cx="318797" cy="147246"/>
          </a:xfrm>
          <a:prstGeom prst="rect">
            <a:avLst/>
          </a:prstGeom>
          <a:solidFill>
            <a:srgbClr val="DED6AA"/>
          </a:solidFill>
          <a:ln w="9525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608403" y="2222428"/>
            <a:ext cx="318797" cy="147246"/>
          </a:xfrm>
          <a:prstGeom prst="rect">
            <a:avLst/>
          </a:prstGeom>
          <a:solidFill>
            <a:srgbClr val="FFFA9D"/>
          </a:solidFill>
          <a:ln w="9525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608403" y="2448488"/>
            <a:ext cx="318797" cy="147246"/>
          </a:xfrm>
          <a:prstGeom prst="rect">
            <a:avLst/>
          </a:prstGeom>
          <a:solidFill>
            <a:srgbClr val="F8BCB6"/>
          </a:solidFill>
          <a:ln w="9525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608403" y="2674548"/>
            <a:ext cx="318797" cy="147246"/>
          </a:xfrm>
          <a:prstGeom prst="rect">
            <a:avLst/>
          </a:prstGeom>
          <a:solidFill>
            <a:srgbClr val="A0D8DF"/>
          </a:solidFill>
          <a:ln w="9525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608403" y="2900608"/>
            <a:ext cx="318797" cy="147246"/>
          </a:xfrm>
          <a:prstGeom prst="rect">
            <a:avLst/>
          </a:prstGeom>
          <a:solidFill>
            <a:srgbClr val="DFEFCB"/>
          </a:solidFill>
          <a:ln w="9525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27200" y="1637416"/>
            <a:ext cx="2106733" cy="146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>
                <a:solidFill>
                  <a:schemeClr val="tx1">
                    <a:lumMod val="65000"/>
                    <a:lumOff val="35000"/>
                  </a:schemeClr>
                </a:solidFill>
              </a:rPr>
              <a:t>Escrit</a:t>
            </a:r>
            <a:r>
              <a:rPr lang="en-US" sz="1000">
                <a:solidFill>
                  <a:schemeClr val="tx1">
                    <a:lumMod val="65000"/>
                    <a:lumOff val="35000"/>
                  </a:schemeClr>
                </a:solidFill>
              </a:rPr>
              <a:t>ório Regional de Cascavel</a:t>
            </a:r>
          </a:p>
          <a:p>
            <a:pPr>
              <a:lnSpc>
                <a:spcPct val="150000"/>
              </a:lnSpc>
            </a:pPr>
            <a:r>
              <a:rPr lang="en-US" sz="1000">
                <a:solidFill>
                  <a:schemeClr val="tx1">
                    <a:lumMod val="65000"/>
                    <a:lumOff val="35000"/>
                  </a:schemeClr>
                </a:solidFill>
              </a:rPr>
              <a:t>Escritório Regional de Curitiba</a:t>
            </a:r>
          </a:p>
          <a:p>
            <a:pPr>
              <a:lnSpc>
                <a:spcPct val="150000"/>
              </a:lnSpc>
            </a:pPr>
            <a:r>
              <a:rPr lang="en-US" sz="1000">
                <a:solidFill>
                  <a:schemeClr val="tx1">
                    <a:lumMod val="65000"/>
                    <a:lumOff val="35000"/>
                  </a:schemeClr>
                </a:solidFill>
              </a:rPr>
              <a:t>Escritório Regional de Guarapuava</a:t>
            </a:r>
            <a:endParaRPr lang="en-US" sz="10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000">
                <a:solidFill>
                  <a:schemeClr val="tx1">
                    <a:lumMod val="65000"/>
                    <a:lumOff val="35000"/>
                  </a:schemeClr>
                </a:solidFill>
              </a:rPr>
              <a:t>Escritório Regional de Londrina</a:t>
            </a:r>
          </a:p>
          <a:p>
            <a:pPr>
              <a:lnSpc>
                <a:spcPct val="150000"/>
              </a:lnSpc>
            </a:pPr>
            <a:r>
              <a:rPr lang="en-US" sz="1000">
                <a:solidFill>
                  <a:schemeClr val="tx1">
                    <a:lumMod val="65000"/>
                    <a:lumOff val="35000"/>
                  </a:schemeClr>
                </a:solidFill>
              </a:rPr>
              <a:t>Escritório Regional de Maringá</a:t>
            </a:r>
          </a:p>
          <a:p>
            <a:pPr>
              <a:lnSpc>
                <a:spcPct val="150000"/>
              </a:lnSpc>
            </a:pPr>
            <a:r>
              <a:rPr lang="en-US" sz="1000">
                <a:solidFill>
                  <a:schemeClr val="tx1">
                    <a:lumMod val="65000"/>
                    <a:lumOff val="35000"/>
                  </a:schemeClr>
                </a:solidFill>
              </a:rPr>
              <a:t>Escritório Regional de Ponta Grossa</a:t>
            </a:r>
            <a:endParaRPr lang="en-US" sz="1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15266" y="1274744"/>
            <a:ext cx="2106733" cy="397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Escrit</a:t>
            </a:r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órios Regionais</a:t>
            </a:r>
            <a:endParaRPr lang="en-US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933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"/>
          <p:cNvSpPr>
            <a:spLocks noGrp="1"/>
          </p:cNvSpPr>
          <p:nvPr>
            <p:ph type="title"/>
          </p:nvPr>
        </p:nvSpPr>
        <p:spPr>
          <a:xfrm>
            <a:off x="385191" y="100061"/>
            <a:ext cx="5693875" cy="907513"/>
          </a:xfrm>
        </p:spPr>
        <p:txBody>
          <a:bodyPr anchor="ctr">
            <a:noAutofit/>
          </a:bodyPr>
          <a:lstStyle/>
          <a:p>
            <a:pPr algn="l">
              <a:lnSpc>
                <a:spcPct val="80000"/>
              </a:lnSpc>
            </a:pPr>
            <a: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PARANACIDADE</a:t>
            </a:r>
            <a:endParaRPr lang="en-JM" sz="30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20208" y="1353781"/>
            <a:ext cx="8208925" cy="479240"/>
          </a:xfrm>
          <a:prstGeom prst="rect">
            <a:avLst/>
          </a:prstGeom>
          <a:solidFill>
            <a:srgbClr val="F3BC0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itle 2"/>
          <p:cNvSpPr txBox="1">
            <a:spLocks/>
          </p:cNvSpPr>
          <p:nvPr/>
        </p:nvSpPr>
        <p:spPr>
          <a:xfrm>
            <a:off x="435993" y="1361724"/>
            <a:ext cx="8375847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JM" sz="2200" b="1" dirty="0">
                <a:solidFill>
                  <a:srgbClr val="0A547E"/>
                </a:solidFill>
                <a:latin typeface="Calibri"/>
                <a:cs typeface="Calibri"/>
              </a:rPr>
              <a:t>Sistema de Financiamento aos Munic</a:t>
            </a:r>
            <a:r>
              <a:rPr lang="en-JM" sz="2200" b="1" dirty="0">
                <a:solidFill>
                  <a:srgbClr val="0A547E"/>
                </a:solidFill>
                <a:latin typeface="Calibri"/>
                <a:cs typeface="Calibri"/>
              </a:rPr>
              <a:t>ípios do Estado do Paraná </a:t>
            </a:r>
            <a:r>
              <a:rPr lang="en-JM" sz="2200" dirty="0">
                <a:solidFill>
                  <a:srgbClr val="0A547E"/>
                </a:solidFill>
                <a:latin typeface="Calibri"/>
                <a:cs typeface="Calibri"/>
              </a:rPr>
              <a:t>– SFM</a:t>
            </a:r>
            <a:endParaRPr lang="en-JM" sz="1600" dirty="0">
              <a:solidFill>
                <a:srgbClr val="0A547E"/>
              </a:solidFill>
              <a:latin typeface="Calibri"/>
              <a:cs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0208" y="2117943"/>
            <a:ext cx="8208924" cy="4335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pt-BR" b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Objetivo Geral</a:t>
            </a:r>
          </a:p>
          <a:p>
            <a:pPr>
              <a:lnSpc>
                <a:spcPct val="90000"/>
              </a:lnSpc>
            </a:pPr>
            <a:endParaRPr lang="pt-BR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pt-BR">
                <a:solidFill>
                  <a:srgbClr val="595959"/>
                </a:solidFill>
                <a:latin typeface="Calibri"/>
                <a:cs typeface="Calibri"/>
              </a:rPr>
              <a:t>Apoio ao desenvolvimento municipal e regional, por meio de implementação de ações estratégicas voltadas ao financiamento de entidades municipais paranaenses e consórcios municipais, para satisfazer a demanda por serviços básicos, infraestrutura e bens públicos e fortalecimento institucional dos municípios e regiões paranaenses.</a:t>
            </a:r>
          </a:p>
          <a:p>
            <a:pPr marL="285750" indent="-285750">
              <a:lnSpc>
                <a:spcPct val="90000"/>
              </a:lnSpc>
              <a:buFontTx/>
              <a:buChar char="•"/>
            </a:pPr>
            <a:endParaRPr lang="pt-BR">
              <a:solidFill>
                <a:srgbClr val="595959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pt-BR">
                <a:solidFill>
                  <a:srgbClr val="595959"/>
                </a:solidFill>
                <a:latin typeface="Calibri"/>
                <a:cs typeface="Calibri"/>
              </a:rPr>
              <a:t>Para atingir este objetivo, o SFM financia:</a:t>
            </a:r>
          </a:p>
          <a:p>
            <a:pPr>
              <a:lnSpc>
                <a:spcPct val="90000"/>
              </a:lnSpc>
            </a:pPr>
            <a:endParaRPr lang="pt-BR">
              <a:solidFill>
                <a:srgbClr val="595959"/>
              </a:solidFill>
              <a:latin typeface="Calibri"/>
              <a:cs typeface="Calibri"/>
            </a:endParaRPr>
          </a:p>
          <a:p>
            <a:pPr marL="400050" indent="-400050" algn="just">
              <a:lnSpc>
                <a:spcPct val="90000"/>
              </a:lnSpc>
              <a:buFont typeface="+mj-lt"/>
              <a:buAutoNum type="romanUcPeriod"/>
            </a:pPr>
            <a:r>
              <a:rPr lang="pt-BR">
                <a:solidFill>
                  <a:srgbClr val="595959"/>
                </a:solidFill>
                <a:latin typeface="Calibri"/>
                <a:cs typeface="Calibri"/>
              </a:rPr>
              <a:t>Fortalecimento institucional dos municípios, com o objetivo de melhorar sua capacidade de gestão territorial, administrativa, tributária e financeira, e de recursos humanos, além de ampliar e atualizar seus instrumentos técnicos de apoio;</a:t>
            </a:r>
          </a:p>
          <a:p>
            <a:pPr marL="400050" indent="-400050">
              <a:lnSpc>
                <a:spcPct val="90000"/>
              </a:lnSpc>
              <a:buFont typeface="+mj-lt"/>
              <a:buAutoNum type="romanUcPeriod"/>
            </a:pPr>
            <a:endParaRPr lang="pt-BR">
              <a:solidFill>
                <a:srgbClr val="595959"/>
              </a:solidFill>
              <a:latin typeface="Calibri"/>
              <a:cs typeface="Calibri"/>
            </a:endParaRPr>
          </a:p>
          <a:p>
            <a:pPr marL="400050" indent="-400050">
              <a:lnSpc>
                <a:spcPct val="90000"/>
              </a:lnSpc>
              <a:buFont typeface="+mj-lt"/>
              <a:buAutoNum type="romanUcPeriod"/>
            </a:pPr>
            <a:r>
              <a:rPr lang="pt-BR">
                <a:solidFill>
                  <a:srgbClr val="595959"/>
                </a:solidFill>
                <a:latin typeface="Calibri"/>
                <a:cs typeface="Calibri"/>
              </a:rPr>
              <a:t>Investimento em infra-estrutura básica, social e de apoio aos pequenos e micro produtores, seja pela construção, ampliação, reabilitação ou reforma de espaços e equipamentos públicos e, ainda, na aquisição de bens móveis e imóveis.</a:t>
            </a:r>
            <a:endParaRPr lang="pt-BR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5097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"/>
          <p:cNvSpPr>
            <a:spLocks noGrp="1"/>
          </p:cNvSpPr>
          <p:nvPr>
            <p:ph type="title"/>
          </p:nvPr>
        </p:nvSpPr>
        <p:spPr>
          <a:xfrm>
            <a:off x="385191" y="100061"/>
            <a:ext cx="5693875" cy="907513"/>
          </a:xfrm>
        </p:spPr>
        <p:txBody>
          <a:bodyPr anchor="ctr">
            <a:noAutofit/>
          </a:bodyPr>
          <a:lstStyle/>
          <a:p>
            <a:pPr algn="l">
              <a:lnSpc>
                <a:spcPct val="80000"/>
              </a:lnSpc>
            </a:pPr>
            <a: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COMEC</a:t>
            </a:r>
            <a:endParaRPr lang="en-JM" sz="30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0208" y="1543486"/>
            <a:ext cx="8208924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pt-BR" b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Lei Estadual nº 6.517/1974</a:t>
            </a:r>
          </a:p>
          <a:p>
            <a:pPr>
              <a:lnSpc>
                <a:spcPct val="90000"/>
              </a:lnSpc>
            </a:pPr>
            <a:endParaRPr lang="pt-BR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  <a:p>
            <a:r>
              <a:rPr lang="pt-BR">
                <a:solidFill>
                  <a:srgbClr val="595959"/>
                </a:solidFill>
                <a:cs typeface="Calibri"/>
              </a:rPr>
              <a:t>Cria a Coordenação da região Metropolitana de Curitiba - </a:t>
            </a:r>
            <a:r>
              <a:rPr lang="pt-BR" b="1">
                <a:solidFill>
                  <a:srgbClr val="595959"/>
                </a:solidFill>
                <a:cs typeface="Calibri"/>
              </a:rPr>
              <a:t>COMEC</a:t>
            </a:r>
            <a:r>
              <a:rPr lang="pt-BR">
                <a:solidFill>
                  <a:srgbClr val="595959"/>
                </a:solidFill>
                <a:cs typeface="Calibri"/>
              </a:rPr>
              <a:t>, com a competência de coordenar as ações de interesse público e planejar soluções conjuntas para as necessidades da Região Metropolitana de Curitiba (RMC). </a:t>
            </a:r>
          </a:p>
        </p:txBody>
      </p:sp>
      <p:sp>
        <p:nvSpPr>
          <p:cNvPr id="3" name="Rectangle 2"/>
          <p:cNvSpPr/>
          <p:nvPr/>
        </p:nvSpPr>
        <p:spPr>
          <a:xfrm>
            <a:off x="520208" y="3187873"/>
            <a:ext cx="4572000" cy="33609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pt-BR" b="1">
                <a:solidFill>
                  <a:srgbClr val="595959"/>
                </a:solidFill>
                <a:cs typeface="Calibri"/>
              </a:rPr>
              <a:t>Atividades:</a:t>
            </a:r>
          </a:p>
          <a:p>
            <a:pPr>
              <a:lnSpc>
                <a:spcPct val="90000"/>
              </a:lnSpc>
            </a:pPr>
            <a:endParaRPr lang="pt-BR" b="1">
              <a:solidFill>
                <a:srgbClr val="595959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pt-BR">
                <a:solidFill>
                  <a:srgbClr val="595959"/>
                </a:solidFill>
                <a:cs typeface="Calibri"/>
              </a:rPr>
              <a:t>planejamento territorial e coordenação das funções públicas de interesse comum aos seus municípios tais como: transporte público de passageiros, sistema viário, habitação, saneamento e elaboração e estabelecimento de diretrizes para o desenvolvimento socioeconômico e ambiental;</a:t>
            </a:r>
          </a:p>
          <a:p>
            <a:pPr marL="285750" indent="-285750">
              <a:buFont typeface="Arial"/>
              <a:buChar char="•"/>
            </a:pPr>
            <a:endParaRPr lang="pt-BR">
              <a:solidFill>
                <a:srgbClr val="595959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pt-BR">
                <a:solidFill>
                  <a:srgbClr val="595959"/>
                </a:solidFill>
                <a:cs typeface="Calibri"/>
              </a:rPr>
              <a:t>controle do uso e ocupação do solo. </a:t>
            </a:r>
          </a:p>
        </p:txBody>
      </p:sp>
      <p:pic>
        <p:nvPicPr>
          <p:cNvPr id="4" name="Picture 3" descr="ga_mapa COME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6600" y="3534717"/>
            <a:ext cx="4445000" cy="314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11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"/>
          <p:cNvSpPr>
            <a:spLocks noGrp="1"/>
          </p:cNvSpPr>
          <p:nvPr>
            <p:ph type="title"/>
          </p:nvPr>
        </p:nvSpPr>
        <p:spPr>
          <a:xfrm>
            <a:off x="385191" y="100061"/>
            <a:ext cx="5693875" cy="907513"/>
          </a:xfrm>
        </p:spPr>
        <p:txBody>
          <a:bodyPr anchor="ctr">
            <a:noAutofit/>
          </a:bodyPr>
          <a:lstStyle/>
          <a:p>
            <a:pPr algn="l">
              <a:lnSpc>
                <a:spcPct val="80000"/>
              </a:lnSpc>
            </a:pPr>
            <a: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COMEC</a:t>
            </a:r>
            <a:endParaRPr lang="en-JM" sz="30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5" name="Picture 4" descr="ga_mapa RM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999" y="668868"/>
            <a:ext cx="5021861" cy="576584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78469" y="5656508"/>
            <a:ext cx="318797" cy="147246"/>
          </a:xfrm>
          <a:prstGeom prst="rect">
            <a:avLst/>
          </a:prstGeom>
          <a:solidFill>
            <a:srgbClr val="C6CFEB"/>
          </a:solidFill>
          <a:ln w="9525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178469" y="5882568"/>
            <a:ext cx="318797" cy="147246"/>
          </a:xfrm>
          <a:prstGeom prst="rect">
            <a:avLst/>
          </a:prstGeom>
          <a:solidFill>
            <a:srgbClr val="899AD0"/>
          </a:solidFill>
          <a:ln w="9525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178469" y="6108628"/>
            <a:ext cx="318797" cy="147246"/>
          </a:xfrm>
          <a:prstGeom prst="rect">
            <a:avLst/>
          </a:prstGeom>
          <a:solidFill>
            <a:srgbClr val="333A91"/>
          </a:solidFill>
          <a:ln w="9525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97267" y="5523616"/>
            <a:ext cx="642000" cy="772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>
                <a:solidFill>
                  <a:schemeClr val="tx1">
                    <a:lumMod val="65000"/>
                    <a:lumOff val="35000"/>
                  </a:schemeClr>
                </a:solidFill>
              </a:rPr>
              <a:t>&lt; 0,7</a:t>
            </a:r>
          </a:p>
          <a:p>
            <a:pPr>
              <a:lnSpc>
                <a:spcPct val="150000"/>
              </a:lnSpc>
            </a:pPr>
            <a:r>
              <a:rPr lang="en-US" sz="1000">
                <a:solidFill>
                  <a:schemeClr val="tx1">
                    <a:lumMod val="65000"/>
                    <a:lumOff val="35000"/>
                  </a:schemeClr>
                </a:solidFill>
              </a:rPr>
              <a:t>0,7 – 0,8</a:t>
            </a:r>
          </a:p>
          <a:p>
            <a:pPr>
              <a:lnSpc>
                <a:spcPct val="150000"/>
              </a:lnSpc>
            </a:pPr>
            <a:r>
              <a:rPr lang="en-US" sz="1000">
                <a:solidFill>
                  <a:schemeClr val="tx1">
                    <a:lumMod val="65000"/>
                    <a:lumOff val="35000"/>
                  </a:schemeClr>
                </a:solidFill>
              </a:rPr>
              <a:t>&gt; 0,8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85332" y="5232400"/>
            <a:ext cx="537467" cy="397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IDH</a:t>
            </a:r>
          </a:p>
        </p:txBody>
      </p:sp>
      <p:sp>
        <p:nvSpPr>
          <p:cNvPr id="12" name="CustomShape 2"/>
          <p:cNvSpPr/>
          <p:nvPr/>
        </p:nvSpPr>
        <p:spPr>
          <a:xfrm>
            <a:off x="5985929" y="4883003"/>
            <a:ext cx="2231640" cy="12981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200000"/>
              </a:lnSpc>
            </a:pPr>
            <a:r>
              <a:rPr lang="pt-BR" sz="1600">
                <a:solidFill>
                  <a:srgbClr val="595959"/>
                </a:solidFill>
                <a:latin typeface="+mj-lt"/>
                <a:ea typeface="ＭＳ Ｐゴシック"/>
              </a:rPr>
              <a:t>IDH  RMC     -  0,783</a:t>
            </a:r>
            <a:endParaRPr sz="1600">
              <a:solidFill>
                <a:srgbClr val="595959"/>
              </a:solidFill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pt-BR" sz="1600">
                <a:solidFill>
                  <a:srgbClr val="595959"/>
                </a:solidFill>
                <a:latin typeface="+mj-lt"/>
                <a:ea typeface="ＭＳ Ｐゴシック"/>
              </a:rPr>
              <a:t>IDH Paraná  -  0,749</a:t>
            </a:r>
            <a:endParaRPr sz="1600">
              <a:solidFill>
                <a:srgbClr val="595959"/>
              </a:solidFill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pt-BR" sz="1600">
                <a:solidFill>
                  <a:srgbClr val="595959"/>
                </a:solidFill>
                <a:latin typeface="+mj-lt"/>
                <a:ea typeface="ＭＳ Ｐゴシック"/>
              </a:rPr>
              <a:t>IDH Brasil     -  0,727</a:t>
            </a:r>
            <a:endParaRPr sz="1600">
              <a:solidFill>
                <a:srgbClr val="595959"/>
              </a:solidFill>
              <a:latin typeface="+mj-lt"/>
            </a:endParaRPr>
          </a:p>
        </p:txBody>
      </p:sp>
      <p:sp>
        <p:nvSpPr>
          <p:cNvPr id="13" name="CustomShape 3"/>
          <p:cNvSpPr/>
          <p:nvPr/>
        </p:nvSpPr>
        <p:spPr>
          <a:xfrm>
            <a:off x="5457600" y="2160169"/>
            <a:ext cx="3092040" cy="57708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140400" indent="-140400">
              <a:lnSpc>
                <a:spcPct val="100000"/>
              </a:lnSpc>
              <a:buFont typeface="Arial"/>
              <a:buChar char="•"/>
            </a:pPr>
            <a:r>
              <a:rPr lang="pt-BR" sz="1600">
                <a:solidFill>
                  <a:srgbClr val="595959"/>
                </a:solidFill>
                <a:latin typeface="+mj-lt"/>
                <a:ea typeface="ＭＳ Ｐゴシック"/>
              </a:rPr>
              <a:t>População:</a:t>
            </a:r>
            <a:endParaRPr>
              <a:solidFill>
                <a:srgbClr val="595959"/>
              </a:solidFill>
              <a:latin typeface="+mj-lt"/>
            </a:endParaRPr>
          </a:p>
          <a:p>
            <a:pPr marL="140400" indent="-140400">
              <a:lnSpc>
                <a:spcPct val="100000"/>
              </a:lnSpc>
            </a:pPr>
            <a:endParaRPr>
              <a:solidFill>
                <a:srgbClr val="595959"/>
              </a:solidFill>
              <a:latin typeface="+mj-lt"/>
            </a:endParaRPr>
          </a:p>
        </p:txBody>
      </p:sp>
      <p:sp>
        <p:nvSpPr>
          <p:cNvPr id="14" name="CustomShape 4"/>
          <p:cNvSpPr/>
          <p:nvPr/>
        </p:nvSpPr>
        <p:spPr>
          <a:xfrm>
            <a:off x="5982840" y="2125969"/>
            <a:ext cx="2916000" cy="41943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80000"/>
              </a:lnSpc>
            </a:pPr>
            <a:r>
              <a:rPr lang="pt-BR" sz="1200" b="1">
                <a:solidFill>
                  <a:srgbClr val="595959"/>
                </a:solidFill>
                <a:latin typeface="+mj-lt"/>
                <a:ea typeface="ＭＳ Ｐゴシック"/>
              </a:rPr>
              <a:t>                       2000                  2010</a:t>
            </a:r>
            <a:endParaRPr>
              <a:solidFill>
                <a:srgbClr val="595959"/>
              </a:solidFill>
              <a:latin typeface="+mj-lt"/>
            </a:endParaRPr>
          </a:p>
          <a:p>
            <a:pPr>
              <a:lnSpc>
                <a:spcPct val="180000"/>
              </a:lnSpc>
            </a:pPr>
            <a:r>
              <a:rPr lang="pt-BR" sz="1200" b="1">
                <a:solidFill>
                  <a:srgbClr val="595959"/>
                </a:solidFill>
                <a:latin typeface="+mj-lt"/>
                <a:ea typeface="ＭＳ Ｐゴシック"/>
              </a:rPr>
              <a:t>Total           </a:t>
            </a:r>
            <a:r>
              <a:rPr lang="pt-BR" sz="1200">
                <a:solidFill>
                  <a:srgbClr val="595959"/>
                </a:solidFill>
                <a:latin typeface="+mj-lt"/>
                <a:ea typeface="ＭＳ Ｐゴシック"/>
              </a:rPr>
              <a:t>2.768.394          3.223.836</a:t>
            </a:r>
            <a:endParaRPr>
              <a:solidFill>
                <a:srgbClr val="595959"/>
              </a:solidFill>
              <a:latin typeface="+mj-lt"/>
            </a:endParaRPr>
          </a:p>
          <a:p>
            <a:pPr>
              <a:lnSpc>
                <a:spcPct val="120000"/>
              </a:lnSpc>
            </a:pPr>
            <a:endParaRPr>
              <a:solidFill>
                <a:srgbClr val="595959"/>
              </a:solidFill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pt-BR" sz="1200" b="1">
                <a:solidFill>
                  <a:srgbClr val="595959"/>
                </a:solidFill>
                <a:latin typeface="+mj-lt"/>
                <a:ea typeface="ＭＳ Ｐゴシック"/>
              </a:rPr>
              <a:t>Urbana       </a:t>
            </a:r>
            <a:r>
              <a:rPr lang="pt-BR" sz="1200">
                <a:solidFill>
                  <a:srgbClr val="595959"/>
                </a:solidFill>
                <a:latin typeface="+mj-lt"/>
                <a:ea typeface="ＭＳ Ｐゴシック"/>
              </a:rPr>
              <a:t>2.524.175          2.956.272</a:t>
            </a:r>
            <a:endParaRPr>
              <a:solidFill>
                <a:srgbClr val="595959"/>
              </a:solidFill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pt-BR" sz="1200" b="1">
                <a:solidFill>
                  <a:srgbClr val="595959"/>
                </a:solidFill>
                <a:latin typeface="+mj-lt"/>
                <a:ea typeface="ＭＳ Ｐゴシック"/>
              </a:rPr>
              <a:t>                     </a:t>
            </a:r>
            <a:r>
              <a:rPr lang="pt-BR" sz="1000">
                <a:solidFill>
                  <a:srgbClr val="595959"/>
                </a:solidFill>
                <a:latin typeface="+mj-lt"/>
                <a:ea typeface="ＭＳ Ｐゴシック"/>
              </a:rPr>
              <a:t>(91,18%)                 (91,70%)</a:t>
            </a:r>
            <a:endParaRPr>
              <a:solidFill>
                <a:srgbClr val="595959"/>
              </a:solidFill>
              <a:latin typeface="+mj-lt"/>
            </a:endParaRPr>
          </a:p>
          <a:p>
            <a:pPr>
              <a:lnSpc>
                <a:spcPct val="120000"/>
              </a:lnSpc>
            </a:pPr>
            <a:endParaRPr>
              <a:solidFill>
                <a:srgbClr val="595959"/>
              </a:solidFill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pt-BR" sz="1200" b="1">
                <a:solidFill>
                  <a:srgbClr val="595959"/>
                </a:solidFill>
                <a:latin typeface="+mj-lt"/>
                <a:ea typeface="ＭＳ Ｐゴシック"/>
              </a:rPr>
              <a:t>Rural            </a:t>
            </a:r>
            <a:r>
              <a:rPr lang="pt-BR" sz="1200">
                <a:solidFill>
                  <a:srgbClr val="595959"/>
                </a:solidFill>
                <a:latin typeface="+mj-lt"/>
                <a:ea typeface="ＭＳ Ｐゴシック"/>
              </a:rPr>
              <a:t>244.219             267.564 </a:t>
            </a:r>
            <a:endParaRPr>
              <a:solidFill>
                <a:srgbClr val="595959"/>
              </a:solidFill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pt-BR" sz="1200" b="1">
                <a:solidFill>
                  <a:srgbClr val="595959"/>
                </a:solidFill>
                <a:latin typeface="+mj-lt"/>
                <a:ea typeface="ＭＳ Ｐゴシック"/>
              </a:rPr>
              <a:t>                       </a:t>
            </a:r>
            <a:r>
              <a:rPr lang="pt-BR" sz="1000">
                <a:solidFill>
                  <a:srgbClr val="595959"/>
                </a:solidFill>
                <a:latin typeface="+mj-lt"/>
                <a:ea typeface="ＭＳ Ｐゴシック"/>
              </a:rPr>
              <a:t>(8,82%)                  (8,30%)</a:t>
            </a:r>
            <a:endParaRPr>
              <a:solidFill>
                <a:srgbClr val="595959"/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endParaRPr>
              <a:solidFill>
                <a:srgbClr val="595959"/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endParaRPr>
              <a:solidFill>
                <a:srgbClr val="595959"/>
              </a:solidFill>
              <a:latin typeface="+mj-lt"/>
            </a:endParaRPr>
          </a:p>
          <a:p>
            <a:pPr>
              <a:lnSpc>
                <a:spcPct val="140000"/>
              </a:lnSpc>
            </a:pPr>
            <a:r>
              <a:rPr lang="pt-BR" sz="1200" b="1">
                <a:solidFill>
                  <a:srgbClr val="595959"/>
                </a:solidFill>
                <a:latin typeface="+mj-lt"/>
                <a:ea typeface="ＭＳ Ｐゴシック"/>
              </a:rPr>
              <a:t>Representa 30,86% do Paraná</a:t>
            </a:r>
            <a:endParaRPr>
              <a:solidFill>
                <a:srgbClr val="595959"/>
              </a:solidFill>
              <a:latin typeface="+mj-lt"/>
            </a:endParaRPr>
          </a:p>
        </p:txBody>
      </p:sp>
      <p:sp>
        <p:nvSpPr>
          <p:cNvPr id="15" name="CustomShape 5"/>
          <p:cNvSpPr/>
          <p:nvPr/>
        </p:nvSpPr>
        <p:spPr>
          <a:xfrm>
            <a:off x="5452920" y="1440889"/>
            <a:ext cx="3092040" cy="33372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140400" indent="-140400">
              <a:lnSpc>
                <a:spcPct val="100000"/>
              </a:lnSpc>
              <a:buFont typeface="Arial"/>
              <a:buChar char="•"/>
            </a:pPr>
            <a:r>
              <a:rPr lang="pt-BR" sz="1600">
                <a:solidFill>
                  <a:srgbClr val="595959"/>
                </a:solidFill>
                <a:latin typeface="+mj-lt"/>
                <a:ea typeface="ＭＳ Ｐゴシック"/>
              </a:rPr>
              <a:t>29 municípios</a:t>
            </a:r>
            <a:endParaRPr>
              <a:solidFill>
                <a:srgbClr val="595959"/>
              </a:solidFill>
              <a:latin typeface="+mj-lt"/>
            </a:endParaRPr>
          </a:p>
        </p:txBody>
      </p:sp>
      <p:sp>
        <p:nvSpPr>
          <p:cNvPr id="16" name="CustomShape 6"/>
          <p:cNvSpPr/>
          <p:nvPr/>
        </p:nvSpPr>
        <p:spPr>
          <a:xfrm>
            <a:off x="5452920" y="1799809"/>
            <a:ext cx="3092040" cy="33372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140400" indent="-140400">
              <a:lnSpc>
                <a:spcPct val="100000"/>
              </a:lnSpc>
              <a:buFont typeface="Arial"/>
              <a:buChar char="•"/>
            </a:pPr>
            <a:r>
              <a:rPr lang="pt-BR" sz="1600">
                <a:solidFill>
                  <a:srgbClr val="595959"/>
                </a:solidFill>
                <a:latin typeface="+mj-lt"/>
                <a:ea typeface="ＭＳ Ｐゴシック"/>
              </a:rPr>
              <a:t>16.581,21 Km²</a:t>
            </a:r>
            <a:endParaRPr>
              <a:solidFill>
                <a:srgbClr val="59595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6837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>
          <a:lnSpc>
            <a:spcPct val="80000"/>
          </a:lnSpc>
          <a:defRPr sz="2400" b="1" dirty="0">
            <a:solidFill>
              <a:srgbClr val="134C30"/>
            </a:solidFill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100000"/>
          </a:lnSpc>
          <a:defRPr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1350</TotalTime>
  <Words>771</Words>
  <Application>Microsoft Macintosh PowerPoint</Application>
  <PresentationFormat>On-screen Show (4:3)</PresentationFormat>
  <Paragraphs>114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Secretaria do  Desenvolvimento Urbano</vt:lpstr>
      <vt:lpstr>Secretaria do  Desenvolvimento Urbano</vt:lpstr>
      <vt:lpstr>Secretaria do  Desenvolvimento Urbano</vt:lpstr>
      <vt:lpstr>PARANACIDADE</vt:lpstr>
      <vt:lpstr>PARANACIDADE</vt:lpstr>
      <vt:lpstr>PARANACIDADE</vt:lpstr>
      <vt:lpstr>COMEC</vt:lpstr>
      <vt:lpstr>COMEC</vt:lpstr>
      <vt:lpstr>COMEC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Clarice Umezaki</dc:creator>
  <cp:lastModifiedBy>Clarice Umezaki</cp:lastModifiedBy>
  <cp:revision>98</cp:revision>
  <dcterms:created xsi:type="dcterms:W3CDTF">2016-01-21T13:56:46Z</dcterms:created>
  <dcterms:modified xsi:type="dcterms:W3CDTF">2016-04-12T17:43:59Z</dcterms:modified>
</cp:coreProperties>
</file>