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97B"/>
    <a:srgbClr val="23ABC3"/>
    <a:srgbClr val="74C5ED"/>
    <a:srgbClr val="4274B5"/>
    <a:srgbClr val="BBCB07"/>
    <a:srgbClr val="2D7937"/>
    <a:srgbClr val="DB486A"/>
    <a:srgbClr val="2872B6"/>
    <a:srgbClr val="F09113"/>
    <a:srgbClr val="987C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71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D8CFB5-C876-CC4D-981E-8C0D3A1CA984}" type="datetimeFigureOut">
              <a:t>01/04/16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0BDA4-7504-DC49-875C-AF9401C1347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53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0BDA4-7504-DC49-875C-AF9401C13474}" type="slidenum"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7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0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5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07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192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54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99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66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641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509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931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F960F-B540-6448-8177-098D5F5C3AD0}" type="datetimeFigureOut">
              <a:t>01/04/16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840-BAD9-DF45-BBBA-E903712D6689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5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9749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2988" y="2489200"/>
            <a:ext cx="6886575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7872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872"/>
            <a:ext cx="3733800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3133" y="2515680"/>
            <a:ext cx="2371669" cy="583117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520662" y="2561205"/>
            <a:ext cx="225640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POLOS DE P&amp;D</a:t>
            </a:r>
            <a:endParaRPr lang="en-JM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2263" y="1944488"/>
            <a:ext cx="6477004" cy="46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580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1540933"/>
            <a:ext cx="6610350" cy="388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272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5249333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6" y="3438824"/>
            <a:ext cx="5245142" cy="3300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440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latin typeface="Calibri"/>
                <a:cs typeface="Calibri"/>
              </a:rPr>
              <a:t>Ciências Biológicas e Biotecnologia</a:t>
            </a:r>
          </a:p>
          <a:p>
            <a:pPr marL="28440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latin typeface="Calibri"/>
                <a:cs typeface="Calibri"/>
              </a:rPr>
              <a:t>Ciências e Tecnologias Ambientais</a:t>
            </a:r>
          </a:p>
          <a:p>
            <a:pPr marL="28440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latin typeface="Calibri"/>
                <a:cs typeface="Calibri"/>
              </a:rPr>
              <a:t>Ciências, Tecnologias Agrárias e Agronegócio</a:t>
            </a:r>
          </a:p>
          <a:p>
            <a:pPr marL="28440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latin typeface="Calibri"/>
                <a:cs typeface="Calibri"/>
              </a:rPr>
              <a:t>Energias Renováveis</a:t>
            </a:r>
          </a:p>
          <a:p>
            <a:pPr marL="28440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latin typeface="Calibri"/>
                <a:cs typeface="Calibri"/>
              </a:rPr>
              <a:t>Fortalecimento dos ativos portadores de desenvolvimento tecnológico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Indústria Alimentar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Metalmecânica</a:t>
            </a:r>
            <a:endParaRPr lang="en-JM" sz="1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5691" y="2476364"/>
            <a:ext cx="4043087" cy="864952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2"/>
          <p:cNvSpPr txBox="1">
            <a:spLocks/>
          </p:cNvSpPr>
          <p:nvPr/>
        </p:nvSpPr>
        <p:spPr>
          <a:xfrm>
            <a:off x="816997" y="2561205"/>
            <a:ext cx="3628004" cy="681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ÁREAS PRIORITÁRIAS </a:t>
            </a:r>
            <a:b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DO GOVERNO DO PARANÁ</a:t>
            </a:r>
          </a:p>
        </p:txBody>
      </p:sp>
      <p:pic>
        <p:nvPicPr>
          <p:cNvPr id="2" name="Picture 1" descr="show_img.php1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333" y="2276872"/>
            <a:ext cx="3894668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172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76872"/>
            <a:ext cx="5249333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6" y="3438824"/>
            <a:ext cx="4762542" cy="52225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Melhoria do Ensino Superior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Mobilidade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Polos, parques tecnológicos e outros </a:t>
            </a:r>
            <a:br>
              <a:rPr lang="en-JM" sz="1800" dirty="0">
                <a:solidFill>
                  <a:schemeClr val="bg1"/>
                </a:solidFill>
                <a:cs typeface="Calibri"/>
              </a:rPr>
            </a:br>
            <a:r>
              <a:rPr lang="en-JM" sz="1800" dirty="0">
                <a:solidFill>
                  <a:schemeClr val="bg1"/>
                </a:solidFill>
                <a:cs typeface="Calibri"/>
              </a:rPr>
              <a:t>habitats de inovação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Tecnologias da Informação e Comunicação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Tecnologia Assistiva</a:t>
            </a:r>
          </a:p>
          <a:p>
            <a:pPr marL="285750" indent="-285750" algn="l">
              <a:spcBef>
                <a:spcPts val="1200"/>
              </a:spcBef>
              <a:buClr>
                <a:srgbClr val="BECD05"/>
              </a:buClr>
              <a:buFont typeface="Arial"/>
              <a:buChar char="•"/>
            </a:pPr>
            <a:r>
              <a:rPr lang="en-JM" sz="1800" dirty="0">
                <a:solidFill>
                  <a:schemeClr val="bg1"/>
                </a:solidFill>
                <a:cs typeface="Calibri"/>
              </a:rPr>
              <a:t>Petróleo e Gás</a:t>
            </a:r>
          </a:p>
        </p:txBody>
      </p:sp>
      <p:sp>
        <p:nvSpPr>
          <p:cNvPr id="25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691" y="2476364"/>
            <a:ext cx="4043087" cy="864952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816997" y="2561205"/>
            <a:ext cx="3628004" cy="6815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</a:pPr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ÁREAS PRIORITÁRIAS </a:t>
            </a:r>
            <a:b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DO GOVERNO DO PARANÁ</a:t>
            </a:r>
          </a:p>
        </p:txBody>
      </p:sp>
      <p:pic>
        <p:nvPicPr>
          <p:cNvPr id="2" name="Picture 1" descr="ciencia (1)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9333" y="2276872"/>
            <a:ext cx="3894667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67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ivers sem fronteira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599" y="1930400"/>
            <a:ext cx="3889248" cy="3516306"/>
          </a:xfrm>
          <a:prstGeom prst="rect">
            <a:avLst/>
          </a:prstGeom>
        </p:spPr>
      </p:pic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</a:p>
        </p:txBody>
      </p:sp>
    </p:spTree>
    <p:extLst>
      <p:ext uri="{BB962C8B-B14F-4D97-AF65-F5344CB8AC3E}">
        <p14:creationId xmlns:p14="http://schemas.microsoft.com/office/powerpoint/2010/main" val="190485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276872"/>
            <a:ext cx="3733800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70925" y="3854155"/>
            <a:ext cx="2713521" cy="2742290"/>
            <a:chOff x="469944" y="3912179"/>
            <a:chExt cx="2713521" cy="2742290"/>
          </a:xfrm>
        </p:grpSpPr>
        <p:sp>
          <p:nvSpPr>
            <p:cNvPr id="10" name="Rectangle 9"/>
            <p:cNvSpPr/>
            <p:nvPr/>
          </p:nvSpPr>
          <p:spPr>
            <a:xfrm>
              <a:off x="723943" y="3912179"/>
              <a:ext cx="2459522" cy="27422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Saúde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Agricultura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Licenciaturas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Incubadoras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Diálogos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Bom Negócio Paraná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NEDDIJ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Patronato</a:t>
              </a:r>
              <a:endParaRPr lang="pt-BR" dirty="0">
                <a:solidFill>
                  <a:srgbClr val="D4D706"/>
                </a:solidFill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9944" y="4021668"/>
              <a:ext cx="254000" cy="254000"/>
            </a:xfrm>
            <a:prstGeom prst="rect">
              <a:avLst/>
            </a:prstGeom>
            <a:solidFill>
              <a:srgbClr val="5CA941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9944" y="4351868"/>
              <a:ext cx="254000" cy="254000"/>
            </a:xfrm>
            <a:prstGeom prst="rect">
              <a:avLst/>
            </a:prstGeom>
            <a:solidFill>
              <a:srgbClr val="42B4E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9944" y="4682068"/>
              <a:ext cx="254000" cy="254000"/>
            </a:xfrm>
            <a:prstGeom prst="rect">
              <a:avLst/>
            </a:prstGeom>
            <a:solidFill>
              <a:srgbClr val="DFDB1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9944" y="5012268"/>
              <a:ext cx="254000" cy="254000"/>
            </a:xfrm>
            <a:prstGeom prst="rect">
              <a:avLst/>
            </a:prstGeom>
            <a:solidFill>
              <a:srgbClr val="987CB3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9944" y="5342468"/>
              <a:ext cx="254000" cy="254000"/>
            </a:xfrm>
            <a:prstGeom prst="rect">
              <a:avLst/>
            </a:prstGeom>
            <a:solidFill>
              <a:srgbClr val="F09113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69944" y="5672668"/>
              <a:ext cx="254000" cy="254000"/>
            </a:xfrm>
            <a:prstGeom prst="rect">
              <a:avLst/>
            </a:prstGeom>
            <a:solidFill>
              <a:srgbClr val="2872B6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9944" y="5994401"/>
              <a:ext cx="254000" cy="254000"/>
            </a:xfrm>
            <a:prstGeom prst="rect">
              <a:avLst/>
            </a:prstGeom>
            <a:solidFill>
              <a:srgbClr val="DB486A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69944" y="6307332"/>
              <a:ext cx="254000" cy="254000"/>
            </a:xfrm>
            <a:prstGeom prst="rect">
              <a:avLst/>
            </a:prstGeom>
            <a:solidFill>
              <a:srgbClr val="2D793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36973" y="4251512"/>
            <a:ext cx="2338494" cy="2286908"/>
            <a:chOff x="336973" y="4251512"/>
            <a:chExt cx="1861055" cy="228690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336973" y="4251512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36973" y="4581712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336973" y="4911912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36973" y="5242115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336973" y="5572317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336973" y="5902520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36973" y="6215778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36973" y="6538420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</a:p>
        </p:txBody>
      </p:sp>
      <p:sp>
        <p:nvSpPr>
          <p:cNvPr id="47" name="Rectangle 46"/>
          <p:cNvSpPr/>
          <p:nvPr/>
        </p:nvSpPr>
        <p:spPr>
          <a:xfrm>
            <a:off x="342567" y="2419174"/>
            <a:ext cx="2872444" cy="776129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Title 2"/>
          <p:cNvSpPr txBox="1">
            <a:spLocks/>
          </p:cNvSpPr>
          <p:nvPr/>
        </p:nvSpPr>
        <p:spPr>
          <a:xfrm>
            <a:off x="520662" y="2561205"/>
            <a:ext cx="25637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UNIVERSIDADE SEM FRONTEIRAS</a:t>
            </a:r>
            <a:endParaRPr lang="en-JM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 descr="mapa_univers.Sem.Fronteiras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9063" y="1794934"/>
            <a:ext cx="7015642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65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4676" y="2012492"/>
            <a:ext cx="5165724" cy="365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itle 2"/>
          <p:cNvSpPr txBox="1">
            <a:spLocks/>
          </p:cNvSpPr>
          <p:nvPr/>
        </p:nvSpPr>
        <p:spPr>
          <a:xfrm>
            <a:off x="385191" y="100061"/>
            <a:ext cx="5693875" cy="9075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Programas da SETI</a:t>
            </a:r>
          </a:p>
        </p:txBody>
      </p:sp>
    </p:spTree>
    <p:extLst>
      <p:ext uri="{BB962C8B-B14F-4D97-AF65-F5344CB8AC3E}">
        <p14:creationId xmlns:p14="http://schemas.microsoft.com/office/powerpoint/2010/main" val="3291925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Programas da SETI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3733800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5656" y="5059123"/>
            <a:ext cx="209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Total: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265 cidades 	 	   alcançadas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52635" y="3617289"/>
            <a:ext cx="178945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Presencial</a:t>
            </a:r>
          </a:p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EAD</a:t>
            </a:r>
          </a:p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Presencial </a:t>
            </a:r>
            <a:br>
              <a:rPr lang="pt-BR" dirty="0">
                <a:solidFill>
                  <a:srgbClr val="FFFFFF"/>
                </a:solidFill>
                <a:cs typeface="Arial" charset="0"/>
              </a:rPr>
            </a:br>
            <a:r>
              <a:rPr lang="pt-BR" dirty="0">
                <a:solidFill>
                  <a:srgbClr val="FFFFFF"/>
                </a:solidFill>
                <a:cs typeface="Arial" charset="0"/>
              </a:rPr>
              <a:t>e EAD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866" y="3701377"/>
            <a:ext cx="325769" cy="254000"/>
          </a:xfrm>
          <a:prstGeom prst="rect">
            <a:avLst/>
          </a:prstGeom>
          <a:solidFill>
            <a:srgbClr val="BBCB07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26866" y="4031577"/>
            <a:ext cx="325769" cy="254000"/>
          </a:xfrm>
          <a:prstGeom prst="rect">
            <a:avLst/>
          </a:prstGeom>
          <a:solidFill>
            <a:srgbClr val="4274B5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6866" y="4361777"/>
            <a:ext cx="325769" cy="254000"/>
          </a:xfrm>
          <a:prstGeom prst="rect">
            <a:avLst/>
          </a:prstGeom>
          <a:solidFill>
            <a:srgbClr val="74C5E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ct val="80000"/>
              </a:lnSpc>
            </a:pPr>
            <a:endParaRPr lang="en-US" sz="2400" b="1" dirty="0">
              <a:solidFill>
                <a:srgbClr val="134C3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948583" y="3625756"/>
            <a:ext cx="694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D4D706"/>
                </a:solidFill>
                <a:cs typeface="Arial" charset="0"/>
              </a:rPr>
              <a:t>50</a:t>
            </a:r>
          </a:p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D4D706"/>
                </a:solidFill>
                <a:cs typeface="Arial" charset="0"/>
              </a:rPr>
              <a:t>105</a:t>
            </a:r>
          </a:p>
          <a:p>
            <a:pPr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rgbClr val="D4D706"/>
                </a:solidFill>
                <a:cs typeface="Arial" charset="0"/>
              </a:rPr>
              <a:t>110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3321" y="3667509"/>
            <a:ext cx="2002408" cy="1297804"/>
            <a:chOff x="427526" y="2635405"/>
            <a:chExt cx="2386902" cy="129780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27526" y="2957141"/>
              <a:ext cx="2386902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427526" y="3287341"/>
              <a:ext cx="2386902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27526" y="3933209"/>
              <a:ext cx="2386902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427526" y="2635405"/>
              <a:ext cx="2386902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mapa bom negocio p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4339" y="1998134"/>
            <a:ext cx="6524811" cy="4716896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342567" y="2419174"/>
            <a:ext cx="2872444" cy="776129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520662" y="2586606"/>
            <a:ext cx="25637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BOM NEGÓCIO</a:t>
            </a:r>
          </a:p>
          <a:p>
            <a:pPr>
              <a:lnSpc>
                <a:spcPct val="90000"/>
              </a:lnSpc>
            </a:pPr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PARANÁ</a:t>
            </a:r>
          </a:p>
        </p:txBody>
      </p:sp>
    </p:spTree>
    <p:extLst>
      <p:ext uri="{BB962C8B-B14F-4D97-AF65-F5344CB8AC3E}">
        <p14:creationId xmlns:p14="http://schemas.microsoft.com/office/powerpoint/2010/main" val="2974910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/>
              </a:rPr>
              <a:t>Programas da SETI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3733800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42567" y="2419174"/>
            <a:ext cx="2586900" cy="776129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357216" y="2586606"/>
            <a:ext cx="2563784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PARANÁ</a:t>
            </a:r>
          </a:p>
          <a:p>
            <a:pPr>
              <a:lnSpc>
                <a:spcPct val="90000"/>
              </a:lnSpc>
            </a:pPr>
            <a:r>
              <a:rPr lang="en-JM" sz="2400" b="1" dirty="0">
                <a:solidFill>
                  <a:schemeClr val="bg1"/>
                </a:solidFill>
                <a:latin typeface="Calibri"/>
                <a:cs typeface="Calibri"/>
              </a:rPr>
              <a:t>FALA LÍNGUAS</a:t>
            </a:r>
          </a:p>
        </p:txBody>
      </p:sp>
      <p:pic>
        <p:nvPicPr>
          <p:cNvPr id="2" name="Picture 1" descr="show_img.php1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801" y="2276872"/>
            <a:ext cx="5410200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7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Secretaria da Ciência,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Tecnologia e Ensino Superior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235150" y="3352152"/>
            <a:ext cx="2682834" cy="1087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0000"/>
              </a:lnSpc>
            </a:pPr>
            <a:r>
              <a:rPr lang="pt-BR" altLang="pt-BR" sz="2000" b="1" dirty="0" smtClean="0">
                <a:solidFill>
                  <a:srgbClr val="134C30"/>
                </a:solidFill>
              </a:rPr>
              <a:t>Sistema Estadual de Ciência, Tecnologia e Ensino Superior do Paraná</a:t>
            </a:r>
            <a:endParaRPr lang="pt-BR" sz="2000" dirty="0">
              <a:solidFill>
                <a:srgbClr val="134C30"/>
              </a:solidFill>
            </a:endParaRPr>
          </a:p>
        </p:txBody>
      </p:sp>
      <p:pic>
        <p:nvPicPr>
          <p:cNvPr id="5" name="Picture 4" descr="Simepar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2389" y="5592860"/>
            <a:ext cx="1637619" cy="334794"/>
          </a:xfrm>
          <a:prstGeom prst="rect">
            <a:avLst/>
          </a:prstGeom>
        </p:spPr>
      </p:pic>
      <p:pic>
        <p:nvPicPr>
          <p:cNvPr id="6" name="Picture 5" descr="tecpar_por_extens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7564" y="5213321"/>
            <a:ext cx="1354667" cy="468384"/>
          </a:xfrm>
          <a:prstGeom prst="rect">
            <a:avLst/>
          </a:prstGeom>
        </p:spPr>
      </p:pic>
      <p:pic>
        <p:nvPicPr>
          <p:cNvPr id="7" name="Picture 6" descr="UENP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6906" y="3851683"/>
            <a:ext cx="847266" cy="997035"/>
          </a:xfrm>
          <a:prstGeom prst="rect">
            <a:avLst/>
          </a:prstGeom>
        </p:spPr>
      </p:pic>
      <p:pic>
        <p:nvPicPr>
          <p:cNvPr id="8" name="Picture 7" descr="unioeste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452" y="2866729"/>
            <a:ext cx="1524907" cy="493242"/>
          </a:xfrm>
          <a:prstGeom prst="rect">
            <a:avLst/>
          </a:prstGeom>
        </p:spPr>
      </p:pic>
      <p:pic>
        <p:nvPicPr>
          <p:cNvPr id="10" name="Picture 9" descr="UEM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3906" y="2120737"/>
            <a:ext cx="1873643" cy="517821"/>
          </a:xfrm>
          <a:prstGeom prst="rect">
            <a:avLst/>
          </a:prstGeom>
        </p:spPr>
      </p:pic>
      <p:pic>
        <p:nvPicPr>
          <p:cNvPr id="35" name="Picture 34" descr="UEL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6235" y="1566007"/>
            <a:ext cx="1709928" cy="558800"/>
          </a:xfrm>
          <a:prstGeom prst="rect">
            <a:avLst/>
          </a:prstGeom>
        </p:spPr>
      </p:pic>
      <p:pic>
        <p:nvPicPr>
          <p:cNvPr id="37" name="Picture 36" descr="UEPG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7276" y="2243873"/>
            <a:ext cx="1219201" cy="312528"/>
          </a:xfrm>
          <a:prstGeom prst="rect">
            <a:avLst/>
          </a:prstGeom>
        </p:spPr>
      </p:pic>
      <p:pic>
        <p:nvPicPr>
          <p:cNvPr id="38" name="Picture 37" descr="unicentro.pn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362" y="2556401"/>
            <a:ext cx="865979" cy="941942"/>
          </a:xfrm>
          <a:prstGeom prst="rect">
            <a:avLst/>
          </a:prstGeom>
        </p:spPr>
      </p:pic>
      <p:pic>
        <p:nvPicPr>
          <p:cNvPr id="39" name="Picture 38" descr="Unespar.ai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078" y="3775822"/>
            <a:ext cx="969264" cy="1072896"/>
          </a:xfrm>
          <a:prstGeom prst="rect">
            <a:avLst/>
          </a:prstGeom>
        </p:spPr>
      </p:pic>
      <p:pic>
        <p:nvPicPr>
          <p:cNvPr id="40" name="Picture 39" descr="fundação araucária.pn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59459" y="5213321"/>
            <a:ext cx="1377726" cy="546936"/>
          </a:xfrm>
          <a:prstGeom prst="rect">
            <a:avLst/>
          </a:prstGeom>
        </p:spPr>
      </p:pic>
      <p:cxnSp>
        <p:nvCxnSpPr>
          <p:cNvPr id="42" name="Straight Connector 41"/>
          <p:cNvCxnSpPr/>
          <p:nvPr/>
        </p:nvCxnSpPr>
        <p:spPr>
          <a:xfrm>
            <a:off x="4521199" y="2395276"/>
            <a:ext cx="0" cy="695057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521199" y="4673600"/>
            <a:ext cx="0" cy="692862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H="1" flipV="1">
            <a:off x="5917984" y="4233333"/>
            <a:ext cx="811887" cy="206296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423263" y="4233333"/>
            <a:ext cx="811886" cy="206296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5917984" y="3293401"/>
            <a:ext cx="811887" cy="235338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423263" y="3293401"/>
            <a:ext cx="811886" cy="235338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3312231" y="4554575"/>
            <a:ext cx="441150" cy="5254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 flipV="1">
            <a:off x="5391000" y="4554575"/>
            <a:ext cx="441150" cy="5254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312231" y="2681738"/>
            <a:ext cx="441150" cy="5254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5391000" y="2681738"/>
            <a:ext cx="441150" cy="525425"/>
          </a:xfrm>
          <a:prstGeom prst="line">
            <a:avLst/>
          </a:prstGeom>
          <a:ln w="12700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3438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10764" y="2713266"/>
            <a:ext cx="25036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João Carlos Gomes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Secretário de Estado da Ciência, </a:t>
            </a:r>
            <a:b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Tecnologia e Ensino Superior</a:t>
            </a:r>
          </a:p>
          <a:p>
            <a:endParaRPr lang="pt-BR" sz="100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jc.gomes@seti.pr.gov.br</a:t>
            </a:r>
          </a:p>
          <a:p>
            <a:endParaRPr lang="pt-BR" sz="1000" b="1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pt-BR" sz="1000" b="1">
                <a:solidFill>
                  <a:schemeClr val="tx1">
                    <a:lumMod val="75000"/>
                    <a:lumOff val="25000"/>
                  </a:schemeClr>
                </a:solidFill>
              </a:rPr>
              <a:t>SETI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Av. Pref. Lothário Meissner, 350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Jardim Botânico – Curitiba – PR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CEP 80210-170</a:t>
            </a:r>
          </a:p>
          <a:p>
            <a:r>
              <a:rPr lang="pt-BR" sz="1000">
                <a:solidFill>
                  <a:schemeClr val="tx1">
                    <a:lumMod val="75000"/>
                    <a:lumOff val="25000"/>
                  </a:schemeClr>
                </a:solidFill>
              </a:rPr>
              <a:t>www.seti.pr.gov.br</a:t>
            </a:r>
          </a:p>
        </p:txBody>
      </p:sp>
    </p:spTree>
    <p:extLst>
      <p:ext uri="{BB962C8B-B14F-4D97-AF65-F5344CB8AC3E}">
        <p14:creationId xmlns:p14="http://schemas.microsoft.com/office/powerpoint/2010/main" val="107993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Universidades Estaduais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3733800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mapa universidades 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9743" y="1896533"/>
            <a:ext cx="6577874" cy="4847241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473133" y="2515680"/>
            <a:ext cx="2371669" cy="583117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520662" y="2561205"/>
            <a:ext cx="225640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ONDE ESTAMOS</a:t>
            </a:r>
            <a:endParaRPr lang="en-JM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7526" y="6236818"/>
            <a:ext cx="180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Total: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32 cidades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486794" y="3759191"/>
            <a:ext cx="1917741" cy="2409891"/>
            <a:chOff x="435992" y="3912179"/>
            <a:chExt cx="1917741" cy="2409891"/>
          </a:xfrm>
        </p:grpSpPr>
        <p:sp>
          <p:nvSpPr>
            <p:cNvPr id="32" name="Rectangle 31"/>
            <p:cNvSpPr/>
            <p:nvPr/>
          </p:nvSpPr>
          <p:spPr>
            <a:xfrm>
              <a:off x="723944" y="3912179"/>
              <a:ext cx="1395226" cy="2409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UEL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UEM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UEPG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UNIOESTE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UNICENTRO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UENP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dirty="0">
                  <a:solidFill>
                    <a:srgbClr val="FFFFFF"/>
                  </a:solidFill>
                  <a:cs typeface="Arial" charset="0"/>
                </a:rPr>
                <a:t>UNESPAR</a:t>
              </a:r>
              <a:endParaRPr lang="pt-BR" dirty="0">
                <a:solidFill>
                  <a:srgbClr val="D4D706"/>
                </a:solidFill>
                <a:cs typeface="Arial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69944" y="4021668"/>
              <a:ext cx="254000" cy="254000"/>
            </a:xfrm>
            <a:prstGeom prst="rect">
              <a:avLst/>
            </a:prstGeom>
            <a:solidFill>
              <a:srgbClr val="9F5999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9944" y="4351868"/>
              <a:ext cx="254000" cy="254000"/>
            </a:xfrm>
            <a:prstGeom prst="rect">
              <a:avLst/>
            </a:prstGeom>
            <a:solidFill>
              <a:srgbClr val="378AC7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69944" y="4682068"/>
              <a:ext cx="254000" cy="254000"/>
            </a:xfrm>
            <a:prstGeom prst="rect">
              <a:avLst/>
            </a:prstGeom>
            <a:solidFill>
              <a:srgbClr val="FECA0A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69944" y="5012268"/>
              <a:ext cx="254000" cy="254000"/>
            </a:xfrm>
            <a:prstGeom prst="rect">
              <a:avLst/>
            </a:prstGeom>
            <a:solidFill>
              <a:srgbClr val="BECD05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69944" y="5342468"/>
              <a:ext cx="254000" cy="254000"/>
            </a:xfrm>
            <a:prstGeom prst="rect">
              <a:avLst/>
            </a:prstGeom>
            <a:solidFill>
              <a:srgbClr val="118892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69944" y="5672668"/>
              <a:ext cx="254000" cy="254000"/>
            </a:xfrm>
            <a:prstGeom prst="rect">
              <a:avLst/>
            </a:prstGeom>
            <a:solidFill>
              <a:srgbClr val="EB7F34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9944" y="5994401"/>
              <a:ext cx="254000" cy="254000"/>
            </a:xfrm>
            <a:prstGeom prst="rect">
              <a:avLst/>
            </a:prstGeom>
            <a:solidFill>
              <a:srgbClr val="74C5ED"/>
            </a:solidFill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80000"/>
                </a:lnSpc>
              </a:pPr>
              <a:endParaRPr lang="en-US" sz="2400" b="1" dirty="0">
                <a:solidFill>
                  <a:srgbClr val="134C30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2044744" y="3912179"/>
              <a:ext cx="308989" cy="2409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1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7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3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5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7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3</a:t>
              </a:r>
            </a:p>
            <a:p>
              <a:pPr>
                <a:lnSpc>
                  <a:spcPct val="12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r>
                <a:rPr lang="pt-BR" b="1" dirty="0">
                  <a:solidFill>
                    <a:srgbClr val="D4D706"/>
                  </a:solidFill>
                  <a:cs typeface="Arial" charset="0"/>
                </a:rPr>
                <a:t>6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35992" y="4309536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435992" y="4639736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435992" y="4969936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435992" y="5300139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435992" y="5630341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435992" y="5960544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435992" y="6273802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435992" y="3987800"/>
              <a:ext cx="1861055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Rectangle 59"/>
          <p:cNvSpPr/>
          <p:nvPr/>
        </p:nvSpPr>
        <p:spPr>
          <a:xfrm>
            <a:off x="427526" y="3222683"/>
            <a:ext cx="230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ENSINO PRESENCIAL</a:t>
            </a:r>
          </a:p>
        </p:txBody>
      </p:sp>
    </p:spTree>
    <p:extLst>
      <p:ext uri="{BB962C8B-B14F-4D97-AF65-F5344CB8AC3E}">
        <p14:creationId xmlns:p14="http://schemas.microsoft.com/office/powerpoint/2010/main" val="146059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Universidades Estaduais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3733800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73133" y="2515680"/>
            <a:ext cx="2371669" cy="583117"/>
          </a:xfrm>
          <a:prstGeom prst="rect">
            <a:avLst/>
          </a:prstGeom>
          <a:solidFill>
            <a:srgbClr val="2899DA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2"/>
          <p:cNvSpPr txBox="1">
            <a:spLocks/>
          </p:cNvSpPr>
          <p:nvPr/>
        </p:nvSpPr>
        <p:spPr>
          <a:xfrm>
            <a:off x="520662" y="2561205"/>
            <a:ext cx="2256409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JM" sz="2400" b="1" dirty="0" smtClean="0">
                <a:solidFill>
                  <a:schemeClr val="bg1"/>
                </a:solidFill>
                <a:latin typeface="Calibri"/>
                <a:cs typeface="Calibri"/>
              </a:rPr>
              <a:t>ONDE ESTAMOS</a:t>
            </a:r>
            <a:endParaRPr lang="en-JM" sz="2400" b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27526" y="3671419"/>
            <a:ext cx="18069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Total: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62 polos</a:t>
            </a:r>
          </a:p>
        </p:txBody>
      </p:sp>
      <p:sp>
        <p:nvSpPr>
          <p:cNvPr id="60" name="Rectangle 59"/>
          <p:cNvSpPr/>
          <p:nvPr/>
        </p:nvSpPr>
        <p:spPr>
          <a:xfrm>
            <a:off x="427526" y="3222683"/>
            <a:ext cx="230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b="1" dirty="0">
                <a:solidFill>
                  <a:schemeClr val="bg1"/>
                </a:solidFill>
                <a:cs typeface="Arial" charset="0"/>
              </a:rPr>
              <a:t>ENSINO A DISTÂNCIA</a:t>
            </a:r>
          </a:p>
        </p:txBody>
      </p:sp>
      <p:pic>
        <p:nvPicPr>
          <p:cNvPr id="3" name="Picture 2" descr="MAPA ENSINO DISTANC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1533" y="1996559"/>
            <a:ext cx="6543018" cy="470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84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Perfil do Sistema Estadual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 Ensino Superior do Paraná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4986868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27526" y="4130220"/>
            <a:ext cx="30353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Graduação: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76.198</a:t>
            </a:r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6" y="3094605"/>
            <a:ext cx="3513021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JM" sz="2000" b="1" dirty="0" smtClean="0">
                <a:solidFill>
                  <a:schemeClr val="bg1"/>
                </a:solidFill>
                <a:latin typeface="Calibri"/>
                <a:cs typeface="Calibri"/>
              </a:rPr>
              <a:t>Número de alunos:  </a:t>
            </a:r>
            <a:r>
              <a:rPr lang="en-JM" sz="2400" b="1" dirty="0" smtClean="0">
                <a:solidFill>
                  <a:srgbClr val="D4D706"/>
                </a:solidFill>
                <a:latin typeface="Calibri"/>
                <a:cs typeface="Calibri"/>
              </a:rPr>
              <a:t>104.925</a:t>
            </a:r>
            <a:endParaRPr lang="en-JM" sz="2400" b="1" dirty="0">
              <a:solidFill>
                <a:srgbClr val="D4D706"/>
              </a:solidFill>
              <a:latin typeface="Calibri"/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27526" y="4824486"/>
            <a:ext cx="1680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Pós-Graduação:</a:t>
            </a:r>
            <a:endParaRPr lang="pt-BR" b="1" dirty="0">
              <a:solidFill>
                <a:srgbClr val="D4D706"/>
              </a:solidFill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4858" y="4651629"/>
            <a:ext cx="2391878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Stricto Sensu: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7.547</a:t>
            </a: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Lato Sensu: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21.180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55715" y="4242396"/>
            <a:ext cx="537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0" dirty="0">
                <a:solidFill>
                  <a:srgbClr val="D4D706"/>
                </a:solidFill>
                <a:cs typeface="Arial" charset="0"/>
              </a:rPr>
              <a:t>{</a:t>
            </a:r>
            <a:endParaRPr lang="pt-BR" sz="8000" b="1" dirty="0">
              <a:solidFill>
                <a:srgbClr val="D4D706"/>
              </a:solidFill>
              <a:cs typeface="Arial" charset="0"/>
            </a:endParaRPr>
          </a:p>
        </p:txBody>
      </p:sp>
      <p:pic>
        <p:nvPicPr>
          <p:cNvPr id="2" name="Picture 1" descr="show_img.php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68" y="2276872"/>
            <a:ext cx="4157132" cy="458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8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Perfil do Sistema Estadual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 Ensino Superior do Paraná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4986868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6" y="3057811"/>
            <a:ext cx="4186811" cy="1319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Docentes</a:t>
            </a:r>
            <a:r>
              <a:rPr lang="en-JM" sz="2000" b="1" dirty="0" smtClean="0">
                <a:solidFill>
                  <a:schemeClr val="bg1"/>
                </a:solidFill>
                <a:latin typeface="Calibri"/>
                <a:cs typeface="Calibri"/>
              </a:rPr>
              <a:t>:  </a:t>
            </a:r>
            <a:r>
              <a:rPr lang="en-JM" sz="2400" b="1" dirty="0" smtClean="0">
                <a:solidFill>
                  <a:srgbClr val="D4D706"/>
                </a:solidFill>
                <a:latin typeface="Calibri"/>
                <a:cs typeface="Calibri"/>
              </a:rPr>
              <a:t>7.660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Agentes Universitários: </a:t>
            </a:r>
            <a:r>
              <a:rPr lang="en-JM" sz="2400" b="1" dirty="0">
                <a:solidFill>
                  <a:srgbClr val="D4D706"/>
                </a:solidFill>
                <a:latin typeface="Calibri"/>
                <a:cs typeface="Calibri"/>
              </a:rPr>
              <a:t>8.917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Cursos de Graduação: </a:t>
            </a:r>
            <a:r>
              <a:rPr lang="en-JM" sz="2400" b="1" dirty="0">
                <a:solidFill>
                  <a:srgbClr val="D4D706"/>
                </a:solidFill>
                <a:latin typeface="Calibri"/>
                <a:cs typeface="Calibri"/>
              </a:rPr>
              <a:t>333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46669" y="5020961"/>
            <a:ext cx="2391878" cy="697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Presencial: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311</a:t>
            </a:r>
          </a:p>
          <a:p>
            <a:pPr>
              <a:lnSpc>
                <a:spcPct val="110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dirty="0">
                <a:solidFill>
                  <a:srgbClr val="FFFFFF"/>
                </a:solidFill>
                <a:cs typeface="Arial" charset="0"/>
              </a:rPr>
              <a:t>A distância: </a:t>
            </a:r>
            <a:r>
              <a:rPr lang="pt-BR" b="1" dirty="0">
                <a:solidFill>
                  <a:srgbClr val="D4D706"/>
                </a:solidFill>
                <a:cs typeface="Arial" charset="0"/>
              </a:rPr>
              <a:t>22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27526" y="4611728"/>
            <a:ext cx="5376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8000" dirty="0">
                <a:solidFill>
                  <a:srgbClr val="D4D706"/>
                </a:solidFill>
                <a:cs typeface="Arial" charset="0"/>
              </a:rPr>
              <a:t>{</a:t>
            </a:r>
            <a:endParaRPr lang="pt-BR" sz="8000" b="1" dirty="0">
              <a:solidFill>
                <a:srgbClr val="D4D706"/>
              </a:solidFill>
              <a:cs typeface="Arial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86794" y="3656408"/>
            <a:ext cx="339940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6794" y="4130542"/>
            <a:ext cx="339940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how_img.php17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67" y="2276872"/>
            <a:ext cx="4157133" cy="458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Perfil do Sistema Estadual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 Ensino Superior do Paraná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4986868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6" y="3057812"/>
            <a:ext cx="4186811" cy="557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Cursos de pós-graduação</a:t>
            </a:r>
            <a:r>
              <a:rPr lang="en-JM" sz="2000" b="1" dirty="0" smtClean="0">
                <a:solidFill>
                  <a:schemeClr val="bg1"/>
                </a:solidFill>
                <a:latin typeface="Calibri"/>
                <a:cs typeface="Calibri"/>
              </a:rPr>
              <a:t>:  </a:t>
            </a:r>
            <a:r>
              <a:rPr lang="en-JM" sz="2400" b="1" dirty="0" smtClean="0">
                <a:solidFill>
                  <a:srgbClr val="D4D706"/>
                </a:solidFill>
                <a:latin typeface="Calibri"/>
                <a:cs typeface="Calibri"/>
              </a:rPr>
              <a:t>437</a:t>
            </a:r>
          </a:p>
        </p:txBody>
      </p:sp>
      <p:sp>
        <p:nvSpPr>
          <p:cNvPr id="15" name="Title 2"/>
          <p:cNvSpPr txBox="1">
            <a:spLocks/>
          </p:cNvSpPr>
          <p:nvPr/>
        </p:nvSpPr>
        <p:spPr>
          <a:xfrm>
            <a:off x="427526" y="3879078"/>
            <a:ext cx="4186811" cy="131945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Especialização</a:t>
            </a:r>
            <a:r>
              <a:rPr lang="en-JM" sz="2000" b="1" dirty="0" smtClean="0">
                <a:solidFill>
                  <a:schemeClr val="bg1"/>
                </a:solidFill>
                <a:latin typeface="Calibri"/>
                <a:cs typeface="Calibri"/>
              </a:rPr>
              <a:t>:  </a:t>
            </a:r>
            <a:r>
              <a:rPr lang="en-JM" sz="2400" b="1" dirty="0" smtClean="0">
                <a:solidFill>
                  <a:srgbClr val="D4D706"/>
                </a:solidFill>
                <a:latin typeface="Calibri"/>
                <a:cs typeface="Calibri"/>
              </a:rPr>
              <a:t>209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Mestrado: </a:t>
            </a:r>
            <a:r>
              <a:rPr lang="en-JM" sz="2400" b="1" dirty="0">
                <a:solidFill>
                  <a:srgbClr val="D4D706"/>
                </a:solidFill>
                <a:latin typeface="Calibri"/>
                <a:cs typeface="Calibri"/>
              </a:rPr>
              <a:t>161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Doutorado: </a:t>
            </a:r>
            <a:r>
              <a:rPr lang="en-JM" sz="2400" b="1" dirty="0">
                <a:solidFill>
                  <a:srgbClr val="D4D706"/>
                </a:solidFill>
                <a:latin typeface="Calibri"/>
                <a:cs typeface="Calibri"/>
              </a:rPr>
              <a:t>67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86794" y="4477675"/>
            <a:ext cx="339940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6794" y="4951809"/>
            <a:ext cx="3399406" cy="0"/>
          </a:xfrm>
          <a:prstGeom prst="line">
            <a:avLst/>
          </a:prstGeom>
          <a:ln w="952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metrologia3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68" y="2276872"/>
            <a:ext cx="4157131" cy="45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041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Perfil do Sistema Estadual 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de Ensino Superior do Paraná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2276872"/>
            <a:ext cx="4986868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6" y="2634478"/>
            <a:ext cx="4559341" cy="347845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Hospitais universitários</a:t>
            </a:r>
            <a:r>
              <a:rPr lang="en-JM" sz="2000" b="1" dirty="0" smtClean="0">
                <a:solidFill>
                  <a:schemeClr val="bg1"/>
                </a:solidFill>
                <a:latin typeface="Calibri"/>
                <a:cs typeface="Calibri"/>
              </a:rPr>
              <a:t>:  </a:t>
            </a:r>
            <a:r>
              <a:rPr lang="en-JM" sz="2400" b="1" dirty="0" smtClean="0">
                <a:solidFill>
                  <a:srgbClr val="D4D706"/>
                </a:solidFill>
                <a:latin typeface="Calibri"/>
                <a:cs typeface="Calibri"/>
              </a:rPr>
              <a:t>4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Hospitais veterinários: </a:t>
            </a:r>
            <a:r>
              <a:rPr lang="en-JM" sz="2400" b="1" dirty="0">
                <a:solidFill>
                  <a:srgbClr val="D4D706"/>
                </a:solidFill>
                <a:latin typeface="Calibri"/>
                <a:cs typeface="Calibri"/>
              </a:rPr>
              <a:t>4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Centros odontológicos: </a:t>
            </a:r>
            <a:r>
              <a:rPr lang="en-JM" sz="2400" b="1" dirty="0">
                <a:solidFill>
                  <a:srgbClr val="D4D706"/>
                </a:solidFill>
                <a:latin typeface="Calibri"/>
                <a:cs typeface="Calibri"/>
              </a:rPr>
              <a:t>4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Centros de psicologia: </a:t>
            </a:r>
            <a:r>
              <a:rPr lang="en-JM" sz="2400" b="1" dirty="0">
                <a:solidFill>
                  <a:srgbClr val="BECD05"/>
                </a:solidFill>
                <a:latin typeface="Calibri"/>
                <a:cs typeface="Calibri"/>
              </a:rPr>
              <a:t>3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Centros de fisioterapia: </a:t>
            </a:r>
            <a:r>
              <a:rPr lang="en-JM" sz="2400" b="1" dirty="0">
                <a:solidFill>
                  <a:srgbClr val="BECD05"/>
                </a:solidFill>
                <a:latin typeface="Calibri"/>
                <a:cs typeface="Calibri"/>
              </a:rPr>
              <a:t>4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Núcleos de assistência jurídica: </a:t>
            </a:r>
            <a:r>
              <a:rPr lang="en-JM" sz="2400" b="1" dirty="0">
                <a:solidFill>
                  <a:srgbClr val="BECD05"/>
                </a:solidFill>
                <a:latin typeface="Calibri"/>
                <a:cs typeface="Calibri"/>
              </a:rPr>
              <a:t>5</a:t>
            </a:r>
          </a:p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FFFFFF"/>
                </a:solidFill>
                <a:latin typeface="Calibri"/>
                <a:cs typeface="Calibri"/>
              </a:rPr>
              <a:t>Laboratórios de análises clínicas: </a:t>
            </a:r>
            <a:r>
              <a:rPr lang="en-JM" sz="2400" b="1" dirty="0">
                <a:solidFill>
                  <a:srgbClr val="BECD05"/>
                </a:solidFill>
                <a:latin typeface="Calibri"/>
                <a:cs typeface="Calibri"/>
              </a:rPr>
              <a:t>4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86794" y="3233075"/>
            <a:ext cx="3780406" cy="2396067"/>
            <a:chOff x="486794" y="3233075"/>
            <a:chExt cx="3780406" cy="2396067"/>
          </a:xfrm>
        </p:grpSpPr>
        <p:grpSp>
          <p:nvGrpSpPr>
            <p:cNvPr id="12" name="Group 11"/>
            <p:cNvGrpSpPr/>
            <p:nvPr/>
          </p:nvGrpSpPr>
          <p:grpSpPr>
            <a:xfrm>
              <a:off x="486794" y="3233075"/>
              <a:ext cx="3780406" cy="1905000"/>
              <a:chOff x="486794" y="3233075"/>
              <a:chExt cx="2993007" cy="1905000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486794" y="3233075"/>
                <a:ext cx="299300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486794" y="3707209"/>
                <a:ext cx="299300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486794" y="4189809"/>
                <a:ext cx="299300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486794" y="4663942"/>
                <a:ext cx="299300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>
                <a:off x="486794" y="5138075"/>
                <a:ext cx="2993007" cy="0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486794" y="5629142"/>
              <a:ext cx="3780406" cy="0"/>
            </a:xfrm>
            <a:prstGeom prst="line">
              <a:avLst/>
            </a:prstGeom>
            <a:ln w="9525" cmpd="sng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 descr="microbiologia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6867" y="2276873"/>
            <a:ext cx="4157134" cy="458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43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2"/>
          <p:cNvSpPr>
            <a:spLocks noGrp="1"/>
          </p:cNvSpPr>
          <p:nvPr>
            <p:ph type="title"/>
          </p:nvPr>
        </p:nvSpPr>
        <p:spPr>
          <a:xfrm>
            <a:off x="385191" y="100061"/>
            <a:ext cx="5693875" cy="907513"/>
          </a:xfrm>
        </p:spPr>
        <p:txBody>
          <a:bodyPr anchor="ctr">
            <a:noAutofit/>
          </a:bodyPr>
          <a:lstStyle/>
          <a:p>
            <a:pPr algn="l">
              <a:lnSpc>
                <a:spcPct val="80000"/>
              </a:lnSpc>
            </a:pP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Alunos</a:t>
            </a:r>
            <a:b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</a:br>
            <a:r>
              <a:rPr lang="en-JM" sz="3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cs typeface="Calibri"/>
              </a:rPr>
              <a:t>Universidades Estaduais</a:t>
            </a:r>
            <a:endParaRPr lang="en-JM" sz="3000" b="1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-1" y="2276872"/>
            <a:ext cx="9144001" cy="4581128"/>
          </a:xfrm>
          <a:prstGeom prst="rect">
            <a:avLst/>
          </a:prstGeom>
          <a:solidFill>
            <a:srgbClr val="07426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/>
          <p:cNvSpPr txBox="1">
            <a:spLocks/>
          </p:cNvSpPr>
          <p:nvPr/>
        </p:nvSpPr>
        <p:spPr>
          <a:xfrm>
            <a:off x="427527" y="3403080"/>
            <a:ext cx="2112474" cy="287732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São Paulo</a:t>
            </a:r>
          </a:p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Paraná</a:t>
            </a:r>
          </a:p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Bahia</a:t>
            </a:r>
          </a:p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Rio de Janeiro</a:t>
            </a:r>
          </a:p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Minas Gerais</a:t>
            </a:r>
          </a:p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Santa Catarina</a:t>
            </a:r>
          </a:p>
          <a:p>
            <a:pPr algn="r">
              <a:lnSpc>
                <a:spcPct val="130000"/>
              </a:lnSpc>
            </a:pPr>
            <a:r>
              <a:rPr lang="en-JM" sz="2000" b="1" dirty="0">
                <a:solidFill>
                  <a:schemeClr val="bg1"/>
                </a:solidFill>
                <a:latin typeface="Calibri"/>
                <a:cs typeface="Calibri"/>
              </a:rPr>
              <a:t>Rio Grande do Sul</a:t>
            </a:r>
            <a:endParaRPr lang="en-JM" sz="2400" b="1" dirty="0">
              <a:solidFill>
                <a:srgbClr val="BECD05"/>
              </a:solidFill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692401" y="2515680"/>
            <a:ext cx="6130868" cy="583117"/>
            <a:chOff x="473133" y="2515680"/>
            <a:chExt cx="6130868" cy="583117"/>
          </a:xfrm>
        </p:grpSpPr>
        <p:sp>
          <p:nvSpPr>
            <p:cNvPr id="13" name="Rectangle 12"/>
            <p:cNvSpPr/>
            <p:nvPr/>
          </p:nvSpPr>
          <p:spPr>
            <a:xfrm>
              <a:off x="473133" y="2515680"/>
              <a:ext cx="3032068" cy="583117"/>
            </a:xfrm>
            <a:prstGeom prst="rect">
              <a:avLst/>
            </a:prstGeom>
            <a:solidFill>
              <a:srgbClr val="2899DA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itle 2"/>
            <p:cNvSpPr txBox="1">
              <a:spLocks/>
            </p:cNvSpPr>
            <p:nvPr/>
          </p:nvSpPr>
          <p:spPr>
            <a:xfrm>
              <a:off x="503729" y="2561205"/>
              <a:ext cx="2984538" cy="43204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JM" sz="2400" b="1" dirty="0" smtClean="0">
                  <a:solidFill>
                    <a:schemeClr val="bg1"/>
                  </a:solidFill>
                  <a:latin typeface="Calibri"/>
                  <a:cs typeface="Calibri"/>
                </a:rPr>
                <a:t>NÚMERO DE ALUNOS</a:t>
              </a:r>
              <a:endParaRPr lang="en-JM" sz="2400" b="1" dirty="0">
                <a:solidFill>
                  <a:schemeClr val="bg1"/>
                </a:solidFill>
                <a:latin typeface="Calibri"/>
                <a:cs typeface="Calibri"/>
              </a:endParaRPr>
            </a:p>
          </p:txBody>
        </p:sp>
        <p:sp>
          <p:nvSpPr>
            <p:cNvPr id="23" name="Title 2"/>
            <p:cNvSpPr txBox="1">
              <a:spLocks/>
            </p:cNvSpPr>
            <p:nvPr/>
          </p:nvSpPr>
          <p:spPr>
            <a:xfrm>
              <a:off x="3602528" y="2569672"/>
              <a:ext cx="3001473" cy="43204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JM" sz="1800" dirty="0" smtClean="0">
                  <a:solidFill>
                    <a:schemeClr val="bg1"/>
                  </a:solidFill>
                  <a:latin typeface="Calibri"/>
                  <a:cs typeface="Calibri"/>
                </a:rPr>
                <a:t>Graduação e Pós-Graduação</a:t>
              </a:r>
            </a:p>
            <a:p>
              <a:pPr algn="l"/>
              <a:r>
                <a:rPr lang="en-JM" sz="1800" dirty="0">
                  <a:solidFill>
                    <a:schemeClr val="bg1"/>
                  </a:solidFill>
                  <a:latin typeface="Calibri"/>
                  <a:cs typeface="Calibri"/>
                </a:rPr>
                <a:t>(Mestrado/Doutorado)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2692401" y="3615267"/>
            <a:ext cx="3759199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692401" y="4004734"/>
            <a:ext cx="2255519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692401" y="4394201"/>
            <a:ext cx="1181463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692401" y="4783668"/>
            <a:ext cx="816283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692401" y="5173135"/>
            <a:ext cx="429623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692401" y="5562602"/>
            <a:ext cx="300736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2692401" y="5952067"/>
            <a:ext cx="42962" cy="220133"/>
          </a:xfrm>
          <a:prstGeom prst="rect">
            <a:avLst/>
          </a:prstGeom>
          <a:solidFill>
            <a:srgbClr val="BECD05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2"/>
          <p:cNvSpPr txBox="1">
            <a:spLocks/>
          </p:cNvSpPr>
          <p:nvPr/>
        </p:nvSpPr>
        <p:spPr>
          <a:xfrm>
            <a:off x="6451600" y="3674531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174.700</a:t>
            </a:r>
          </a:p>
        </p:txBody>
      </p:sp>
      <p:sp>
        <p:nvSpPr>
          <p:cNvPr id="35" name="Title 2"/>
          <p:cNvSpPr txBox="1">
            <a:spLocks/>
          </p:cNvSpPr>
          <p:nvPr/>
        </p:nvSpPr>
        <p:spPr>
          <a:xfrm>
            <a:off x="4947920" y="4064000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104.925</a:t>
            </a:r>
          </a:p>
        </p:txBody>
      </p:sp>
      <p:sp>
        <p:nvSpPr>
          <p:cNvPr id="36" name="Title 2"/>
          <p:cNvSpPr txBox="1">
            <a:spLocks/>
          </p:cNvSpPr>
          <p:nvPr/>
        </p:nvSpPr>
        <p:spPr>
          <a:xfrm>
            <a:off x="3873864" y="4453470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55.400</a:t>
            </a:r>
          </a:p>
        </p:txBody>
      </p:sp>
      <p:sp>
        <p:nvSpPr>
          <p:cNvPr id="37" name="Title 2"/>
          <p:cNvSpPr txBox="1">
            <a:spLocks/>
          </p:cNvSpPr>
          <p:nvPr/>
        </p:nvSpPr>
        <p:spPr>
          <a:xfrm>
            <a:off x="3508684" y="4834473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37.800</a:t>
            </a:r>
          </a:p>
        </p:txBody>
      </p:sp>
      <p:sp>
        <p:nvSpPr>
          <p:cNvPr id="38" name="Title 2"/>
          <p:cNvSpPr txBox="1">
            <a:spLocks/>
          </p:cNvSpPr>
          <p:nvPr/>
        </p:nvSpPr>
        <p:spPr>
          <a:xfrm>
            <a:off x="3122024" y="5223937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19.900</a:t>
            </a:r>
          </a:p>
        </p:txBody>
      </p:sp>
      <p:sp>
        <p:nvSpPr>
          <p:cNvPr id="39" name="Title 2"/>
          <p:cNvSpPr txBox="1">
            <a:spLocks/>
          </p:cNvSpPr>
          <p:nvPr/>
        </p:nvSpPr>
        <p:spPr>
          <a:xfrm>
            <a:off x="2993137" y="5613404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13.700</a:t>
            </a:r>
          </a:p>
        </p:txBody>
      </p:sp>
      <p:sp>
        <p:nvSpPr>
          <p:cNvPr id="41" name="Title 2"/>
          <p:cNvSpPr txBox="1">
            <a:spLocks/>
          </p:cNvSpPr>
          <p:nvPr/>
        </p:nvSpPr>
        <p:spPr>
          <a:xfrm>
            <a:off x="2735363" y="6002871"/>
            <a:ext cx="2112474" cy="2201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en-JM" sz="2000" b="1" dirty="0">
                <a:solidFill>
                  <a:srgbClr val="BECD05"/>
                </a:solidFill>
                <a:latin typeface="Calibri"/>
                <a:cs typeface="Calibri"/>
              </a:rPr>
              <a:t>2.450</a:t>
            </a:r>
          </a:p>
        </p:txBody>
      </p:sp>
    </p:spTree>
    <p:extLst>
      <p:ext uri="{BB962C8B-B14F-4D97-AF65-F5344CB8AC3E}">
        <p14:creationId xmlns:p14="http://schemas.microsoft.com/office/powerpoint/2010/main" val="4998799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lnSpc>
            <a:spcPct val="80000"/>
          </a:lnSpc>
          <a:defRPr sz="2400" b="1" dirty="0">
            <a:solidFill>
              <a:srgbClr val="134C30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00000"/>
          </a:lnSpc>
          <a:defRPr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</TotalTime>
  <Words>308</Words>
  <Application>Microsoft Macintosh PowerPoint</Application>
  <PresentationFormat>On-screen Show (4:3)</PresentationFormat>
  <Paragraphs>126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Secretaria da Ciência, Tecnologia e Ensino Superior</vt:lpstr>
      <vt:lpstr>Universidades Estaduais</vt:lpstr>
      <vt:lpstr>Universidades Estaduais</vt:lpstr>
      <vt:lpstr>Perfil do Sistema Estadual  de Ensino Superior do Paraná</vt:lpstr>
      <vt:lpstr>Perfil do Sistema Estadual  de Ensino Superior do Paraná</vt:lpstr>
      <vt:lpstr>Perfil do Sistema Estadual  de Ensino Superior do Paraná</vt:lpstr>
      <vt:lpstr>Perfil do Sistema Estadual  de Ensino Superior do Paraná</vt:lpstr>
      <vt:lpstr>Alunos Universidades Estaduais</vt:lpstr>
      <vt:lpstr>Programas da SETI</vt:lpstr>
      <vt:lpstr>Programas da SETI</vt:lpstr>
      <vt:lpstr>Programas da SETI</vt:lpstr>
      <vt:lpstr>Programas da SETI</vt:lpstr>
      <vt:lpstr>PowerPoint Presentation</vt:lpstr>
      <vt:lpstr>Programas da SETI</vt:lpstr>
      <vt:lpstr>Programas da SETI</vt:lpstr>
      <vt:lpstr>PowerPoint Presentation</vt:lpstr>
      <vt:lpstr>Programas da SETI</vt:lpstr>
      <vt:lpstr>Programas da SETI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Clarice Umezaki</dc:creator>
  <cp:lastModifiedBy>Clarice Umezaki</cp:lastModifiedBy>
  <cp:revision>78</cp:revision>
  <dcterms:created xsi:type="dcterms:W3CDTF">2016-01-21T13:56:46Z</dcterms:created>
  <dcterms:modified xsi:type="dcterms:W3CDTF">2016-04-01T19:37:48Z</dcterms:modified>
</cp:coreProperties>
</file>